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25"/>
  </p:notesMasterIdLst>
  <p:sldIdLst>
    <p:sldId id="268" r:id="rId2"/>
    <p:sldId id="959" r:id="rId3"/>
    <p:sldId id="969" r:id="rId4"/>
    <p:sldId id="964" r:id="rId5"/>
    <p:sldId id="949" r:id="rId6"/>
    <p:sldId id="957" r:id="rId7"/>
    <p:sldId id="958" r:id="rId8"/>
    <p:sldId id="968" r:id="rId9"/>
    <p:sldId id="967" r:id="rId10"/>
    <p:sldId id="960" r:id="rId11"/>
    <p:sldId id="963" r:id="rId12"/>
    <p:sldId id="950" r:id="rId13"/>
    <p:sldId id="962" r:id="rId14"/>
    <p:sldId id="965" r:id="rId15"/>
    <p:sldId id="951" r:id="rId16"/>
    <p:sldId id="966" r:id="rId17"/>
    <p:sldId id="961" r:id="rId18"/>
    <p:sldId id="952" r:id="rId19"/>
    <p:sldId id="534" r:id="rId20"/>
    <p:sldId id="953" r:id="rId21"/>
    <p:sldId id="954" r:id="rId22"/>
    <p:sldId id="955" r:id="rId23"/>
    <p:sldId id="956" r:id="rId2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365F"/>
    <a:srgbClr val="2049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B8C4DB-7668-40A7-8DF4-D396F8E1DA5E}" v="1142" dt="2024-10-17T07:09:22.080"/>
  </p1510:revLst>
</p1510:revInfo>
</file>

<file path=ppt/tableStyles.xml><?xml version="1.0" encoding="utf-8"?>
<a:tblStyleLst xmlns:a="http://schemas.openxmlformats.org/drawingml/2006/main" def="{7DF18680-E054-41AD-8BC1-D1AEF772440D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Stile chiaro 2 - Color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4C1A8A3-306A-4EB7-A6B1-4F7E0EB9C5D6}" styleName="Stile medio 3 - Color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Stile con tema 1 - Color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57" autoAdjust="0"/>
  </p:normalViewPr>
  <p:slideViewPr>
    <p:cSldViewPr snapToGrid="0">
      <p:cViewPr varScale="1">
        <p:scale>
          <a:sx n="86" d="100"/>
          <a:sy n="86" d="100"/>
        </p:scale>
        <p:origin x="86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46C1F0-7213-460F-A19E-32A46A548F61}" type="datetimeFigureOut">
              <a:rPr lang="it-IT" smtClean="0"/>
              <a:t>17/10/2024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6A709-701F-4BD8-BE29-64C79B6183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3501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D6A709-701F-4BD8-BE29-64C79B61830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9269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pertina_immagine_vertica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61186" y="3388879"/>
            <a:ext cx="4152900" cy="902732"/>
          </a:xfrm>
        </p:spPr>
        <p:txBody>
          <a:bodyPr anchor="b">
            <a:noAutofit/>
          </a:bodyPr>
          <a:lstStyle>
            <a:lvl1pPr algn="l">
              <a:defRPr sz="18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61186" y="4322312"/>
            <a:ext cx="4152900" cy="681752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pic>
        <p:nvPicPr>
          <p:cNvPr id="8" name="Google Shape;254;p28">
            <a:extLst>
              <a:ext uri="{FF2B5EF4-FFF2-40B4-BE49-F238E27FC236}">
                <a16:creationId xmlns:a16="http://schemas.microsoft.com/office/drawing/2014/main" id="{D360DE92-D3F7-4135-9A27-4FD17F6DC642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85713" y="3496263"/>
            <a:ext cx="1688402" cy="1068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D0ABA17-B9C2-4523-F0D5-2C2D5DD91E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078503" cy="246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2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+doppio grafic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grafico 3">
            <a:extLst>
              <a:ext uri="{FF2B5EF4-FFF2-40B4-BE49-F238E27FC236}">
                <a16:creationId xmlns:a16="http://schemas.microsoft.com/office/drawing/2014/main" id="{0922BE1A-3E5B-4F38-91B1-174000F81106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374650" y="2033588"/>
            <a:ext cx="4122738" cy="2728912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840C481-AF34-456A-9490-1BFCE68ECBC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078" y="792480"/>
            <a:ext cx="8420100" cy="110507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Testo</a:t>
            </a:r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3379" y="228600"/>
            <a:ext cx="8509363" cy="39624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Inserire titolo</a:t>
            </a:r>
            <a:endParaRPr lang="en-US" dirty="0"/>
          </a:p>
        </p:txBody>
      </p:sp>
      <p:sp>
        <p:nvSpPr>
          <p:cNvPr id="10" name="Segnaposto grafico 3">
            <a:extLst>
              <a:ext uri="{FF2B5EF4-FFF2-40B4-BE49-F238E27FC236}">
                <a16:creationId xmlns:a16="http://schemas.microsoft.com/office/drawing/2014/main" id="{8BC2C940-5F5B-4D69-A560-827AC11C1111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4669148" y="2035863"/>
            <a:ext cx="4122738" cy="2728912"/>
          </a:xfrm>
        </p:spPr>
        <p:txBody>
          <a:bodyPr/>
          <a:lstStyle/>
          <a:p>
            <a:endParaRPr lang="it-IT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09C625F-6FFF-4084-BDCF-450F0FDAA989}"/>
              </a:ext>
            </a:extLst>
          </p:cNvPr>
          <p:cNvSpPr txBox="1">
            <a:spLocks/>
          </p:cNvSpPr>
          <p:nvPr userDrawn="1"/>
        </p:nvSpPr>
        <p:spPr>
          <a:xfrm>
            <a:off x="35560" y="4843463"/>
            <a:ext cx="453390" cy="26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A53186-2D22-4285-90D1-E5DF91EA4D8B}" type="slidenum">
              <a:rPr lang="it-IT" sz="900" smtClean="0">
                <a:solidFill>
                  <a:schemeClr val="accent5"/>
                </a:solidFill>
              </a:rPr>
              <a:pPr/>
              <a:t>‹N›</a:t>
            </a:fld>
            <a:endParaRPr lang="it-IT" sz="900" dirty="0">
              <a:solidFill>
                <a:schemeClr val="accent5"/>
              </a:solidFill>
            </a:endParaRPr>
          </a:p>
        </p:txBody>
      </p:sp>
      <p:sp>
        <p:nvSpPr>
          <p:cNvPr id="9" name="Google Shape;87;p16">
            <a:extLst>
              <a:ext uri="{FF2B5EF4-FFF2-40B4-BE49-F238E27FC236}">
                <a16:creationId xmlns:a16="http://schemas.microsoft.com/office/drawing/2014/main" id="{73A04271-BC5B-490F-B0F4-753274F2E91A}"/>
              </a:ext>
            </a:extLst>
          </p:cNvPr>
          <p:cNvSpPr txBox="1"/>
          <p:nvPr userDrawn="1"/>
        </p:nvSpPr>
        <p:spPr>
          <a:xfrm>
            <a:off x="3397250" y="4870175"/>
            <a:ext cx="23499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 dirty="0">
                <a:solidFill>
                  <a:srgbClr val="75B5E3"/>
                </a:solidFill>
              </a:rPr>
              <a:t>Sistema Tariffario Integrato Regionale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63D99467-0710-4741-B141-4D9AF892E8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451" y="4743900"/>
            <a:ext cx="289549" cy="39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38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/>
          <p:cNvSpPr>
            <a:spLocks noGrp="1"/>
          </p:cNvSpPr>
          <p:nvPr>
            <p:ph idx="1"/>
          </p:nvPr>
        </p:nvSpPr>
        <p:spPr>
          <a:xfrm>
            <a:off x="582585" y="809999"/>
            <a:ext cx="7977942" cy="3645000"/>
          </a:xfrm>
        </p:spPr>
        <p:txBody>
          <a:bodyPr/>
          <a:lstStyle>
            <a:lvl1pPr algn="just">
              <a:lnSpc>
                <a:spcPct val="110000"/>
              </a:lnSpc>
              <a:spcBef>
                <a:spcPts val="450"/>
              </a:spcBef>
              <a:defRPr lang="it-IT" sz="1200" b="0" kern="0" dirty="0" smtClean="0">
                <a:solidFill>
                  <a:srgbClr val="06313E"/>
                </a:solidFill>
                <a:latin typeface="Arial"/>
                <a:ea typeface="Geneva" charset="0"/>
                <a:cs typeface="Geneva" charset="0"/>
              </a:defRPr>
            </a:lvl1pPr>
            <a:lvl2pPr marL="0" indent="0" algn="just">
              <a:lnSpc>
                <a:spcPct val="110000"/>
              </a:lnSpc>
              <a:spcBef>
                <a:spcPts val="450"/>
              </a:spcBef>
              <a:spcAft>
                <a:spcPts val="0"/>
              </a:spcAft>
              <a:buNone/>
              <a:defRPr lang="it-IT" sz="1200" kern="1200" dirty="0" smtClean="0">
                <a:solidFill>
                  <a:srgbClr val="06313E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algn="just">
              <a:lnSpc>
                <a:spcPct val="110000"/>
              </a:lnSpc>
              <a:spcBef>
                <a:spcPts val="450"/>
              </a:spcBef>
              <a:defRPr/>
            </a:lvl3pPr>
            <a:lvl4pPr algn="just">
              <a:lnSpc>
                <a:spcPct val="110000"/>
              </a:lnSpc>
              <a:spcBef>
                <a:spcPts val="450"/>
              </a:spcBef>
              <a:defRPr/>
            </a:lvl4pPr>
            <a:lvl5pPr algn="just">
              <a:lnSpc>
                <a:spcPct val="110000"/>
              </a:lnSpc>
              <a:spcBef>
                <a:spcPts val="450"/>
              </a:spcBef>
              <a:defRPr/>
            </a:lvl5pPr>
          </a:lstStyle>
          <a:p>
            <a:pPr marL="0" lvl="1" algn="just" defTabSz="998935" rtl="0" eaLnBrk="1" fontAlgn="base" hangingPunct="1">
              <a:lnSpc>
                <a:spcPct val="130000"/>
              </a:lnSpc>
              <a:spcBef>
                <a:spcPts val="450"/>
              </a:spcBef>
              <a:spcAft>
                <a:spcPts val="450"/>
              </a:spcAft>
              <a:buSzPct val="150000"/>
            </a:pPr>
            <a:r>
              <a:rPr lang="it-IT" dirty="0"/>
              <a:t>Fare clic per modificare gli stili del testo dello schema</a:t>
            </a:r>
          </a:p>
          <a:p>
            <a:pPr marL="667941" lvl="0" indent="-269081" algn="just" rtl="0" eaLnBrk="1" fontAlgn="base" hangingPunct="1">
              <a:lnSpc>
                <a:spcPct val="120000"/>
              </a:lnSpc>
              <a:spcBef>
                <a:spcPts val="900"/>
              </a:spcBef>
              <a:spcAft>
                <a:spcPct val="0"/>
              </a:spcAft>
              <a:buClr>
                <a:srgbClr val="3192FF"/>
              </a:buClr>
              <a:buSzPct val="140000"/>
              <a:buFont typeface="Arial" pitchFamily="34" charset="0"/>
              <a:buChar char="•"/>
              <a:defRPr/>
            </a:pPr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Rectangle 46"/>
          <p:cNvSpPr txBox="1">
            <a:spLocks noChangeArrowheads="1"/>
          </p:cNvSpPr>
          <p:nvPr userDrawn="1"/>
        </p:nvSpPr>
        <p:spPr bwMode="auto">
          <a:xfrm>
            <a:off x="1055416" y="113110"/>
            <a:ext cx="7771960" cy="29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it-IT" sz="1875" b="1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+mj-lt"/>
                <a:ea typeface="ＭＳ Ｐゴシック" charset="-128"/>
                <a:cs typeface="Geneva" pitchFamily="68" charset="-128"/>
              </a:rPr>
            </a:br>
            <a:endParaRPr kumimoji="0" lang="it-IT" sz="1875" b="1" i="0" u="none" strike="noStrike" kern="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+mj-lt"/>
              <a:ea typeface="Geneva" charset="0"/>
              <a:cs typeface="Geneva" charset="0"/>
            </a:endParaRPr>
          </a:p>
        </p:txBody>
      </p:sp>
      <p:sp>
        <p:nvSpPr>
          <p:cNvPr id="18" name="Titolo 17"/>
          <p:cNvSpPr>
            <a:spLocks noGrp="1"/>
          </p:cNvSpPr>
          <p:nvPr>
            <p:ph type="title"/>
          </p:nvPr>
        </p:nvSpPr>
        <p:spPr>
          <a:xfrm>
            <a:off x="432138" y="54000"/>
            <a:ext cx="8310356" cy="378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8" name="Segnaposto contenuto 7"/>
          <p:cNvSpPr>
            <a:spLocks noGrp="1"/>
          </p:cNvSpPr>
          <p:nvPr>
            <p:ph sz="quarter" idx="10"/>
          </p:nvPr>
        </p:nvSpPr>
        <p:spPr>
          <a:xfrm>
            <a:off x="3403921" y="456299"/>
            <a:ext cx="5345221" cy="270000"/>
          </a:xfrm>
        </p:spPr>
        <p:txBody>
          <a:bodyPr lIns="82800" tIns="43200" rIns="82800" bIns="43200"/>
          <a:lstStyle>
            <a:lvl1pPr algn="r">
              <a:defRPr sz="1050">
                <a:solidFill>
                  <a:srgbClr val="808080"/>
                </a:solidFill>
              </a:defRPr>
            </a:lvl1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6" name="CasellaDiTesto 5"/>
          <p:cNvSpPr txBox="1"/>
          <p:nvPr userDrawn="1"/>
        </p:nvSpPr>
        <p:spPr>
          <a:xfrm>
            <a:off x="2643783" y="4956289"/>
            <a:ext cx="41888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9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328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iolaceo">
    <p:bg>
      <p:bgPr>
        <a:gradFill rotWithShape="1">
          <a:gsLst>
            <a:gs pos="0">
              <a:srgbClr val="2A2740"/>
            </a:gs>
            <a:gs pos="50229">
              <a:srgbClr val="304657"/>
            </a:gs>
            <a:gs pos="97977">
              <a:srgbClr val="395253"/>
            </a:gs>
            <a:gs pos="100000">
              <a:srgbClr val="395253"/>
            </a:gs>
          </a:gsLst>
          <a:lin ang="36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umero diapositiva"/>
          <p:cNvSpPr txBox="1">
            <a:spLocks noGrp="1"/>
          </p:cNvSpPr>
          <p:nvPr>
            <p:ph type="sldNum" sz="quarter" idx="10"/>
          </p:nvPr>
        </p:nvSpPr>
        <p:spPr>
          <a:xfrm>
            <a:off x="4476155" y="4879181"/>
            <a:ext cx="185142" cy="191691"/>
          </a:xfrm>
        </p:spPr>
        <p:txBody>
          <a:bodyPr lIns="71437" tIns="71437" rIns="71437" bIns="71437"/>
          <a:lstStyle>
            <a:lvl1pPr defTabSz="307777">
              <a:defRPr/>
            </a:lvl1pPr>
          </a:lstStyle>
          <a:p>
            <a:fld id="{EECE39F8-11C7-4C7D-B28D-21B53C8FFE6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8491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pertina_immagine_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218;p26">
            <a:extLst>
              <a:ext uri="{FF2B5EF4-FFF2-40B4-BE49-F238E27FC236}">
                <a16:creationId xmlns:a16="http://schemas.microsoft.com/office/drawing/2014/main" id="{E6414D4C-AEFA-4ACA-9DA2-A80C19B9903E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 l="70" t="58710" r="-69" b="22566"/>
          <a:stretch/>
        </p:blipFill>
        <p:spPr>
          <a:xfrm>
            <a:off x="0" y="1"/>
            <a:ext cx="9152383" cy="22021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380" y="2247900"/>
            <a:ext cx="8221980" cy="487680"/>
          </a:xfrm>
        </p:spPr>
        <p:txBody>
          <a:bodyPr anchor="b">
            <a:noAutofit/>
          </a:bodyPr>
          <a:lstStyle>
            <a:lvl1pPr algn="l">
              <a:defRPr sz="18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3380" y="2831068"/>
            <a:ext cx="8221980" cy="361712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pic>
        <p:nvPicPr>
          <p:cNvPr id="8" name="Google Shape;254;p28">
            <a:extLst>
              <a:ext uri="{FF2B5EF4-FFF2-40B4-BE49-F238E27FC236}">
                <a16:creationId xmlns:a16="http://schemas.microsoft.com/office/drawing/2014/main" id="{D360DE92-D3F7-4135-9A27-4FD17F6DC642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001" y="230475"/>
            <a:ext cx="1688402" cy="106809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egnaposto contenuto 11">
            <a:extLst>
              <a:ext uri="{FF2B5EF4-FFF2-40B4-BE49-F238E27FC236}">
                <a16:creationId xmlns:a16="http://schemas.microsoft.com/office/drawing/2014/main" id="{1DE1F8C1-95C8-43DB-8625-1B155C76BF8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34975" y="4244975"/>
            <a:ext cx="2368550" cy="585788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it-IT" dirty="0"/>
              <a:t>Luogo e data</a:t>
            </a:r>
          </a:p>
          <a:p>
            <a:pPr lvl="0"/>
            <a:r>
              <a:rPr lang="it-IT" dirty="0"/>
              <a:t>Riferimento documento</a:t>
            </a:r>
          </a:p>
        </p:txBody>
      </p:sp>
    </p:spTree>
    <p:extLst>
      <p:ext uri="{BB962C8B-B14F-4D97-AF65-F5344CB8AC3E}">
        <p14:creationId xmlns:p14="http://schemas.microsoft.com/office/powerpoint/2010/main" val="172922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_Capitolo immagine_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380" y="2247900"/>
            <a:ext cx="8221980" cy="487680"/>
          </a:xfrm>
        </p:spPr>
        <p:txBody>
          <a:bodyPr anchor="b">
            <a:noAutofit/>
          </a:bodyPr>
          <a:lstStyle>
            <a:lvl1pPr algn="l">
              <a:defRPr sz="18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555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i solo tes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25C3DAA-9AE9-4719-9A6F-DFB125A361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451" y="4743900"/>
            <a:ext cx="289549" cy="399600"/>
          </a:xfrm>
          <a:prstGeom prst="rect">
            <a:avLst/>
          </a:prstGeom>
        </p:spPr>
      </p:pic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840C481-AF34-456A-9490-1BFCE68ECBC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078" y="792480"/>
            <a:ext cx="8420100" cy="394716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4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Testo</a:t>
            </a:r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3380" y="228600"/>
            <a:ext cx="8389620" cy="396240"/>
          </a:xfrm>
        </p:spPr>
        <p:txBody>
          <a:bodyPr>
            <a:normAutofit/>
          </a:bodyPr>
          <a:lstStyle>
            <a:lvl1pPr>
              <a:defRPr sz="22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Inserire titolo</a:t>
            </a:r>
            <a:endParaRPr lang="en-US" dirty="0"/>
          </a:p>
        </p:txBody>
      </p:sp>
      <p:sp>
        <p:nvSpPr>
          <p:cNvPr id="11" name="Google Shape;87;p16">
            <a:extLst>
              <a:ext uri="{FF2B5EF4-FFF2-40B4-BE49-F238E27FC236}">
                <a16:creationId xmlns:a16="http://schemas.microsoft.com/office/drawing/2014/main" id="{8FAE16D4-D64F-4DC4-A2C2-F1E486FF1CEC}"/>
              </a:ext>
            </a:extLst>
          </p:cNvPr>
          <p:cNvSpPr txBox="1"/>
          <p:nvPr userDrawn="1"/>
        </p:nvSpPr>
        <p:spPr>
          <a:xfrm>
            <a:off x="488950" y="4832075"/>
            <a:ext cx="7861836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 noProof="0" dirty="0">
                <a:solidFill>
                  <a:srgbClr val="75B5E3"/>
                </a:solidFill>
              </a:rPr>
              <a:t>Federmobilità - Convegno Lerici: 16-18 ottobre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D18D1-4168-483D-B7AB-6EC6611C3F35}"/>
              </a:ext>
            </a:extLst>
          </p:cNvPr>
          <p:cNvSpPr txBox="1">
            <a:spLocks/>
          </p:cNvSpPr>
          <p:nvPr userDrawn="1"/>
        </p:nvSpPr>
        <p:spPr>
          <a:xfrm>
            <a:off x="35560" y="4843463"/>
            <a:ext cx="453390" cy="26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A53186-2D22-4285-90D1-E5DF91EA4D8B}" type="slidenum">
              <a:rPr lang="it-IT" sz="900" smtClean="0">
                <a:solidFill>
                  <a:schemeClr val="accent5"/>
                </a:solidFill>
              </a:rPr>
              <a:pPr/>
              <a:t>‹N›</a:t>
            </a:fld>
            <a:endParaRPr lang="it-IT" sz="9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519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 sola immagin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6FC3119A-61DD-45C2-AF9C-BC479826A50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4385" y="796925"/>
            <a:ext cx="8422428" cy="3940175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3380" y="228600"/>
            <a:ext cx="8389620" cy="39624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Inserire titolo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10D27-3F65-4DA0-ABC0-8046A3AE9153}"/>
              </a:ext>
            </a:extLst>
          </p:cNvPr>
          <p:cNvSpPr txBox="1">
            <a:spLocks/>
          </p:cNvSpPr>
          <p:nvPr userDrawn="1"/>
        </p:nvSpPr>
        <p:spPr>
          <a:xfrm>
            <a:off x="35560" y="4843463"/>
            <a:ext cx="453390" cy="26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A53186-2D22-4285-90D1-E5DF91EA4D8B}" type="slidenum">
              <a:rPr lang="it-IT" sz="900" smtClean="0">
                <a:solidFill>
                  <a:schemeClr val="accent5"/>
                </a:solidFill>
              </a:rPr>
              <a:pPr/>
              <a:t>‹N›</a:t>
            </a:fld>
            <a:endParaRPr lang="it-IT" sz="900" dirty="0">
              <a:solidFill>
                <a:schemeClr val="accent5"/>
              </a:solidFill>
            </a:endParaRPr>
          </a:p>
        </p:txBody>
      </p:sp>
      <p:sp>
        <p:nvSpPr>
          <p:cNvPr id="7" name="Google Shape;87;p16">
            <a:extLst>
              <a:ext uri="{FF2B5EF4-FFF2-40B4-BE49-F238E27FC236}">
                <a16:creationId xmlns:a16="http://schemas.microsoft.com/office/drawing/2014/main" id="{21898DC7-EA65-4DD8-B76B-FE76331731DD}"/>
              </a:ext>
            </a:extLst>
          </p:cNvPr>
          <p:cNvSpPr txBox="1"/>
          <p:nvPr userDrawn="1"/>
        </p:nvSpPr>
        <p:spPr>
          <a:xfrm>
            <a:off x="3397250" y="4870175"/>
            <a:ext cx="23499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err="1">
                <a:solidFill>
                  <a:srgbClr val="75B5E3"/>
                </a:solidFill>
              </a:rPr>
              <a:t>LeM</a:t>
            </a:r>
            <a:r>
              <a:rPr lang="en-US" sz="800" dirty="0">
                <a:solidFill>
                  <a:srgbClr val="75B5E3"/>
                </a:solidFill>
              </a:rPr>
              <a:t> TTA Srl © 2021 - All Rights Reserved 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E39E3B8B-1C5C-4DBC-A000-2933136687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451" y="4743900"/>
            <a:ext cx="289549" cy="39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31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 sola immagine_ridott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6FC3119A-61DD-45C2-AF9C-BC479826A50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0335" y="796925"/>
            <a:ext cx="7200000" cy="3940175"/>
          </a:xfrm>
        </p:spPr>
        <p:txBody>
          <a:bodyPr/>
          <a:lstStyle/>
          <a:p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3380" y="228600"/>
            <a:ext cx="8389620" cy="39624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Inserire titolo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2A23D-0EFD-4B56-BA79-8D4B36D6F122}"/>
              </a:ext>
            </a:extLst>
          </p:cNvPr>
          <p:cNvSpPr txBox="1">
            <a:spLocks/>
          </p:cNvSpPr>
          <p:nvPr userDrawn="1"/>
        </p:nvSpPr>
        <p:spPr>
          <a:xfrm>
            <a:off x="35560" y="4843463"/>
            <a:ext cx="453390" cy="26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A53186-2D22-4285-90D1-E5DF91EA4D8B}" type="slidenum">
              <a:rPr lang="it-IT" sz="900" smtClean="0">
                <a:solidFill>
                  <a:schemeClr val="accent5"/>
                </a:solidFill>
              </a:rPr>
              <a:pPr/>
              <a:t>‹N›</a:t>
            </a:fld>
            <a:endParaRPr lang="it-IT" sz="900" dirty="0">
              <a:solidFill>
                <a:schemeClr val="accent5"/>
              </a:solidFill>
            </a:endParaRPr>
          </a:p>
        </p:txBody>
      </p:sp>
      <p:sp>
        <p:nvSpPr>
          <p:cNvPr id="7" name="Google Shape;87;p16">
            <a:extLst>
              <a:ext uri="{FF2B5EF4-FFF2-40B4-BE49-F238E27FC236}">
                <a16:creationId xmlns:a16="http://schemas.microsoft.com/office/drawing/2014/main" id="{72933357-A43F-4835-8DFA-2F7AC73555E0}"/>
              </a:ext>
            </a:extLst>
          </p:cNvPr>
          <p:cNvSpPr txBox="1"/>
          <p:nvPr userDrawn="1"/>
        </p:nvSpPr>
        <p:spPr>
          <a:xfrm>
            <a:off x="3397250" y="4870175"/>
            <a:ext cx="23499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err="1">
                <a:solidFill>
                  <a:srgbClr val="75B5E3"/>
                </a:solidFill>
              </a:rPr>
              <a:t>LeM</a:t>
            </a:r>
            <a:r>
              <a:rPr lang="en-US" sz="800" dirty="0">
                <a:solidFill>
                  <a:srgbClr val="75B5E3"/>
                </a:solidFill>
              </a:rPr>
              <a:t> TTA Srl © 2021 - All Rights Reserved 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AB22328-67D1-4A89-9B5B-5F9BF0958C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451" y="4743900"/>
            <a:ext cx="289549" cy="39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97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+doppia immag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5">
            <a:extLst>
              <a:ext uri="{FF2B5EF4-FFF2-40B4-BE49-F238E27FC236}">
                <a16:creationId xmlns:a16="http://schemas.microsoft.com/office/drawing/2014/main" id="{30E2EB7C-A66E-4DDC-8B2C-4BE732AA9D4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4414" y="2035789"/>
            <a:ext cx="4098876" cy="2708821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840C481-AF34-456A-9490-1BFCE68ECBC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078" y="792480"/>
            <a:ext cx="8420100" cy="110507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Testo</a:t>
            </a:r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3379" y="228600"/>
            <a:ext cx="8509363" cy="39624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Inserire titolo</a:t>
            </a:r>
            <a:endParaRPr lang="en-US" dirty="0"/>
          </a:p>
        </p:txBody>
      </p:sp>
      <p:sp>
        <p:nvSpPr>
          <p:cNvPr id="7" name="Segnaposto immagine 5">
            <a:extLst>
              <a:ext uri="{FF2B5EF4-FFF2-40B4-BE49-F238E27FC236}">
                <a16:creationId xmlns:a16="http://schemas.microsoft.com/office/drawing/2014/main" id="{5364E076-19D0-4707-A199-50B5E672C65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37882" y="2033515"/>
            <a:ext cx="4258812" cy="2708821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B94BF9F-6326-4620-9115-8AEECCD54B2C}"/>
              </a:ext>
            </a:extLst>
          </p:cNvPr>
          <p:cNvSpPr txBox="1">
            <a:spLocks/>
          </p:cNvSpPr>
          <p:nvPr userDrawn="1"/>
        </p:nvSpPr>
        <p:spPr>
          <a:xfrm>
            <a:off x="35560" y="4843463"/>
            <a:ext cx="453390" cy="26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A53186-2D22-4285-90D1-E5DF91EA4D8B}" type="slidenum">
              <a:rPr lang="it-IT" sz="900" smtClean="0">
                <a:solidFill>
                  <a:schemeClr val="accent5"/>
                </a:solidFill>
              </a:rPr>
              <a:pPr/>
              <a:t>‹N›</a:t>
            </a:fld>
            <a:endParaRPr lang="it-IT" sz="900" dirty="0">
              <a:solidFill>
                <a:schemeClr val="accent5"/>
              </a:solidFill>
            </a:endParaRPr>
          </a:p>
        </p:txBody>
      </p:sp>
      <p:sp>
        <p:nvSpPr>
          <p:cNvPr id="10" name="Google Shape;87;p16">
            <a:extLst>
              <a:ext uri="{FF2B5EF4-FFF2-40B4-BE49-F238E27FC236}">
                <a16:creationId xmlns:a16="http://schemas.microsoft.com/office/drawing/2014/main" id="{F175E309-EF45-4BE7-83D2-59A239488563}"/>
              </a:ext>
            </a:extLst>
          </p:cNvPr>
          <p:cNvSpPr txBox="1"/>
          <p:nvPr userDrawn="1"/>
        </p:nvSpPr>
        <p:spPr>
          <a:xfrm>
            <a:off x="3397250" y="4870175"/>
            <a:ext cx="23499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err="1">
                <a:solidFill>
                  <a:srgbClr val="75B5E3"/>
                </a:solidFill>
              </a:rPr>
              <a:t>LeM</a:t>
            </a:r>
            <a:r>
              <a:rPr lang="en-US" sz="800" dirty="0">
                <a:solidFill>
                  <a:srgbClr val="75B5E3"/>
                </a:solidFill>
              </a:rPr>
              <a:t> TTA Srl © 2021 - All Rights Reserved  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9900C087-0DBB-47E2-8F01-757A7AE0FC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451" y="4743900"/>
            <a:ext cx="289549" cy="39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676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sto+Tabella affiancati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EE3CBB08-A8E1-4E61-AFC1-0CDAA0338C4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60900" y="791049"/>
            <a:ext cx="4244975" cy="3951288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840C481-AF34-456A-9490-1BFCE68ECBC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078" y="792480"/>
            <a:ext cx="4199047" cy="394716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Testo</a:t>
            </a:r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3379" y="228600"/>
            <a:ext cx="8509363" cy="39624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Inserire titolo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006D6AE-96C1-4DEA-9B7C-9CCD4426AFE8}"/>
              </a:ext>
            </a:extLst>
          </p:cNvPr>
          <p:cNvSpPr txBox="1">
            <a:spLocks/>
          </p:cNvSpPr>
          <p:nvPr userDrawn="1"/>
        </p:nvSpPr>
        <p:spPr>
          <a:xfrm>
            <a:off x="35560" y="4843463"/>
            <a:ext cx="453390" cy="26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A53186-2D22-4285-90D1-E5DF91EA4D8B}" type="slidenum">
              <a:rPr lang="it-IT" sz="900" smtClean="0">
                <a:solidFill>
                  <a:schemeClr val="accent5"/>
                </a:solidFill>
              </a:rPr>
              <a:pPr/>
              <a:t>‹N›</a:t>
            </a:fld>
            <a:endParaRPr lang="it-IT" sz="900" dirty="0">
              <a:solidFill>
                <a:schemeClr val="accent5"/>
              </a:solidFill>
            </a:endParaRPr>
          </a:p>
        </p:txBody>
      </p:sp>
      <p:sp>
        <p:nvSpPr>
          <p:cNvPr id="8" name="Google Shape;87;p16">
            <a:extLst>
              <a:ext uri="{FF2B5EF4-FFF2-40B4-BE49-F238E27FC236}">
                <a16:creationId xmlns:a16="http://schemas.microsoft.com/office/drawing/2014/main" id="{2C3BEF2A-5EFB-4F37-8471-115E39A60FAD}"/>
              </a:ext>
            </a:extLst>
          </p:cNvPr>
          <p:cNvSpPr txBox="1"/>
          <p:nvPr userDrawn="1"/>
        </p:nvSpPr>
        <p:spPr>
          <a:xfrm>
            <a:off x="3397250" y="4870175"/>
            <a:ext cx="23499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 err="1">
                <a:solidFill>
                  <a:srgbClr val="75B5E3"/>
                </a:solidFill>
              </a:rPr>
              <a:t>LeM</a:t>
            </a:r>
            <a:r>
              <a:rPr lang="en-US" sz="800" dirty="0">
                <a:solidFill>
                  <a:srgbClr val="75B5E3"/>
                </a:solidFill>
              </a:rPr>
              <a:t> TTA Srl © 2021 - All Rights Reserved 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819ED30-4395-40FB-A467-CD3DCCD1CA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451" y="4743900"/>
            <a:ext cx="289549" cy="39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938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sola tabell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abella 4">
            <a:extLst>
              <a:ext uri="{FF2B5EF4-FFF2-40B4-BE49-F238E27FC236}">
                <a16:creationId xmlns:a16="http://schemas.microsoft.com/office/drawing/2014/main" id="{88DE5E0D-D32E-46FD-82F6-CB833FCFD37D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361950" y="784225"/>
            <a:ext cx="8440738" cy="3971925"/>
          </a:xfrm>
        </p:spPr>
        <p:txBody>
          <a:bodyPr/>
          <a:lstStyle/>
          <a:p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3380" y="228600"/>
            <a:ext cx="8389620" cy="39624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Inserire titolo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2BF755-567A-4E72-B933-CB7792B1E437}"/>
              </a:ext>
            </a:extLst>
          </p:cNvPr>
          <p:cNvSpPr txBox="1">
            <a:spLocks/>
          </p:cNvSpPr>
          <p:nvPr userDrawn="1"/>
        </p:nvSpPr>
        <p:spPr>
          <a:xfrm>
            <a:off x="35560" y="4843463"/>
            <a:ext cx="453390" cy="261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A53186-2D22-4285-90D1-E5DF91EA4D8B}" type="slidenum">
              <a:rPr lang="it-IT" sz="900" smtClean="0">
                <a:solidFill>
                  <a:schemeClr val="accent5"/>
                </a:solidFill>
              </a:rPr>
              <a:pPr/>
              <a:t>‹N›</a:t>
            </a:fld>
            <a:endParaRPr lang="it-IT" sz="900" dirty="0">
              <a:solidFill>
                <a:schemeClr val="accent5"/>
              </a:solidFill>
            </a:endParaRPr>
          </a:p>
        </p:txBody>
      </p:sp>
      <p:sp>
        <p:nvSpPr>
          <p:cNvPr id="7" name="Google Shape;87;p16">
            <a:extLst>
              <a:ext uri="{FF2B5EF4-FFF2-40B4-BE49-F238E27FC236}">
                <a16:creationId xmlns:a16="http://schemas.microsoft.com/office/drawing/2014/main" id="{EA0F238D-B8D0-4B7D-9759-5DE680259938}"/>
              </a:ext>
            </a:extLst>
          </p:cNvPr>
          <p:cNvSpPr txBox="1"/>
          <p:nvPr userDrawn="1"/>
        </p:nvSpPr>
        <p:spPr>
          <a:xfrm>
            <a:off x="3397250" y="4870175"/>
            <a:ext cx="234995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>
                <a:solidFill>
                  <a:srgbClr val="75B5E3"/>
                </a:solidFill>
              </a:rPr>
              <a:t>LeM</a:t>
            </a:r>
            <a:r>
              <a:rPr lang="en-US" sz="800" dirty="0">
                <a:solidFill>
                  <a:srgbClr val="75B5E3"/>
                </a:solidFill>
              </a:rPr>
              <a:t> TTA Srl © 2021 - All Rights Reserved 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0ECC38F-673A-4174-83B9-E5D584BCC9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451" y="4743900"/>
            <a:ext cx="289549" cy="39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785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5"/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6481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41" r:id="rId2"/>
    <p:sldLayoutId id="2147483744" r:id="rId3"/>
    <p:sldLayoutId id="2147483729" r:id="rId4"/>
    <p:sldLayoutId id="2147483735" r:id="rId5"/>
    <p:sldLayoutId id="2147483740" r:id="rId6"/>
    <p:sldLayoutId id="2147483738" r:id="rId7"/>
    <p:sldLayoutId id="2147483736" r:id="rId8"/>
    <p:sldLayoutId id="2147483737" r:id="rId9"/>
    <p:sldLayoutId id="2147483739" r:id="rId10"/>
    <p:sldLayoutId id="2147483742" r:id="rId11"/>
    <p:sldLayoutId id="2147483757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5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5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3E7C0C-38DC-41E8-A113-E62AE7F18D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61186" y="3589866"/>
            <a:ext cx="4152900" cy="451131"/>
          </a:xfrm>
        </p:spPr>
        <p:txBody>
          <a:bodyPr>
            <a:noAutofit/>
          </a:bodyPr>
          <a:lstStyle/>
          <a:p>
            <a:r>
              <a:rPr lang="it-IT" dirty="0"/>
              <a:t>Governance e Gare in Italia</a:t>
            </a:r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6E395EB8-427E-E7C6-95FE-AD810050DB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61186" y="4159752"/>
            <a:ext cx="4152900" cy="337741"/>
          </a:xfrm>
        </p:spPr>
        <p:txBody>
          <a:bodyPr/>
          <a:lstStyle/>
          <a:p>
            <a:r>
              <a:rPr lang="it-IT" dirty="0"/>
              <a:t>Simone Gragnani – LeM TTA</a:t>
            </a:r>
          </a:p>
        </p:txBody>
      </p:sp>
    </p:spTree>
    <p:extLst>
      <p:ext uri="{BB962C8B-B14F-4D97-AF65-F5344CB8AC3E}">
        <p14:creationId xmlns:p14="http://schemas.microsoft.com/office/powerpoint/2010/main" val="3554230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/>
          <p:cNvSpPr>
            <a:spLocks noGrp="1"/>
          </p:cNvSpPr>
          <p:nvPr>
            <p:ph type="body" sz="quarter" idx="14"/>
          </p:nvPr>
        </p:nvSpPr>
        <p:spPr>
          <a:xfrm>
            <a:off x="366078" y="616632"/>
            <a:ext cx="8420100" cy="4298268"/>
          </a:xfrm>
        </p:spPr>
        <p:txBody>
          <a:bodyPr>
            <a:noAutofit/>
          </a:bodyPr>
          <a:lstStyle/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</a:rPr>
              <a:t>In quasi tutte le Regioni (12 su 21: </a:t>
            </a:r>
            <a:r>
              <a:rPr lang="it-IT" sz="1600" dirty="0" err="1">
                <a:solidFill>
                  <a:schemeClr val="bg1"/>
                </a:solidFill>
              </a:rPr>
              <a:t>VdO</a:t>
            </a:r>
            <a:r>
              <a:rPr lang="it-IT" sz="1600" dirty="0">
                <a:solidFill>
                  <a:schemeClr val="bg1"/>
                </a:solidFill>
              </a:rPr>
              <a:t>, FVG, </a:t>
            </a:r>
            <a:r>
              <a:rPr lang="it-IT" sz="1600" b="1" dirty="0">
                <a:solidFill>
                  <a:schemeClr val="bg1"/>
                </a:solidFill>
              </a:rPr>
              <a:t>Prov. Bolzano</a:t>
            </a:r>
            <a:r>
              <a:rPr lang="it-IT" sz="1600" dirty="0">
                <a:solidFill>
                  <a:schemeClr val="bg1"/>
                </a:solidFill>
              </a:rPr>
              <a:t>, Piemonte, Liguria, Lombardia, </a:t>
            </a:r>
            <a:r>
              <a:rPr lang="it-IT" sz="1600" b="1" dirty="0">
                <a:solidFill>
                  <a:schemeClr val="bg1"/>
                </a:solidFill>
              </a:rPr>
              <a:t>Emilia Romagna</a:t>
            </a:r>
            <a:r>
              <a:rPr lang="it-IT" sz="1600" dirty="0">
                <a:solidFill>
                  <a:schemeClr val="bg1"/>
                </a:solidFill>
              </a:rPr>
              <a:t>, Toscana, </a:t>
            </a:r>
            <a:r>
              <a:rPr lang="it-IT" sz="1600" b="1" dirty="0">
                <a:solidFill>
                  <a:schemeClr val="bg1"/>
                </a:solidFill>
              </a:rPr>
              <a:t>Marche</a:t>
            </a:r>
            <a:r>
              <a:rPr lang="it-IT" sz="1600" dirty="0">
                <a:solidFill>
                  <a:schemeClr val="bg1"/>
                </a:solidFill>
              </a:rPr>
              <a:t>, Umbria, Basilicata, </a:t>
            </a:r>
            <a:r>
              <a:rPr lang="it-IT" sz="1600" b="1" dirty="0">
                <a:solidFill>
                  <a:schemeClr val="bg1"/>
                </a:solidFill>
              </a:rPr>
              <a:t>Puglia</a:t>
            </a:r>
            <a:r>
              <a:rPr lang="it-IT" sz="1600" dirty="0">
                <a:solidFill>
                  <a:schemeClr val="bg1"/>
                </a:solidFill>
              </a:rPr>
              <a:t>) si sono svolte gare per l’affidamento dei servizi nei primi anni duemila, ma in larga parte di queste i relativi contratti sono stati prolungati numerose volte, fino a vent’anni totali, si è in attesa dello svolgimento delle seconde tornate di gara 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</a:rPr>
              <a:t>Le seconde tornate si sono tenute, invece, in </a:t>
            </a:r>
            <a:r>
              <a:rPr lang="it-IT" sz="1600" b="1" dirty="0">
                <a:solidFill>
                  <a:schemeClr val="bg1"/>
                </a:solidFill>
              </a:rPr>
              <a:t>Friuli VG</a:t>
            </a:r>
            <a:r>
              <a:rPr lang="it-IT" sz="1600" dirty="0">
                <a:solidFill>
                  <a:schemeClr val="bg1"/>
                </a:solidFill>
              </a:rPr>
              <a:t>, </a:t>
            </a:r>
            <a:r>
              <a:rPr lang="it-IT" sz="1600" b="1" dirty="0">
                <a:solidFill>
                  <a:schemeClr val="bg1"/>
                </a:solidFill>
              </a:rPr>
              <a:t>Valle d’Aosta</a:t>
            </a:r>
            <a:r>
              <a:rPr lang="it-IT" sz="1600" dirty="0">
                <a:solidFill>
                  <a:schemeClr val="bg1"/>
                </a:solidFill>
              </a:rPr>
              <a:t>, </a:t>
            </a:r>
            <a:r>
              <a:rPr lang="it-IT" sz="1600" b="1" dirty="0">
                <a:solidFill>
                  <a:schemeClr val="bg1"/>
                </a:solidFill>
              </a:rPr>
              <a:t>Toscana</a:t>
            </a:r>
            <a:r>
              <a:rPr lang="it-IT" sz="1600" dirty="0">
                <a:solidFill>
                  <a:schemeClr val="bg1"/>
                </a:solidFill>
              </a:rPr>
              <a:t>, </a:t>
            </a:r>
            <a:r>
              <a:rPr lang="it-IT" sz="1600" b="1" dirty="0">
                <a:solidFill>
                  <a:schemeClr val="bg1"/>
                </a:solidFill>
              </a:rPr>
              <a:t>Roma Capitale</a:t>
            </a:r>
            <a:r>
              <a:rPr lang="it-IT" sz="1600" dirty="0">
                <a:solidFill>
                  <a:schemeClr val="bg1"/>
                </a:solidFill>
              </a:rPr>
              <a:t> (per i servizi esternalizzati) e sono in corso in </a:t>
            </a:r>
            <a:r>
              <a:rPr lang="it-IT" sz="1600" b="1" dirty="0">
                <a:solidFill>
                  <a:schemeClr val="bg1"/>
                </a:solidFill>
              </a:rPr>
              <a:t>Basilicata</a:t>
            </a:r>
            <a:r>
              <a:rPr lang="it-IT" sz="1600" dirty="0">
                <a:solidFill>
                  <a:schemeClr val="bg1"/>
                </a:solidFill>
              </a:rPr>
              <a:t> e </a:t>
            </a:r>
            <a:r>
              <a:rPr lang="it-IT" sz="1600" b="1" dirty="0">
                <a:solidFill>
                  <a:schemeClr val="bg1"/>
                </a:solidFill>
              </a:rPr>
              <a:t>Umbria</a:t>
            </a:r>
            <a:r>
              <a:rPr lang="it-IT" sz="1600" dirty="0">
                <a:solidFill>
                  <a:schemeClr val="bg1"/>
                </a:solidFill>
              </a:rPr>
              <a:t>. 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</a:rPr>
              <a:t>In </a:t>
            </a:r>
            <a:r>
              <a:rPr lang="it-IT" sz="1600" b="1" dirty="0">
                <a:solidFill>
                  <a:schemeClr val="bg1"/>
                </a:solidFill>
              </a:rPr>
              <a:t>Campania</a:t>
            </a:r>
            <a:r>
              <a:rPr lang="it-IT" sz="1600" dirty="0">
                <a:solidFill>
                  <a:schemeClr val="bg1"/>
                </a:solidFill>
              </a:rPr>
              <a:t> è in via di aggiudicazione la prima gara per tutti i servizi automobilistici esclusi quelli della città di Napoli (che andrà in house). 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</a:rPr>
              <a:t>In </a:t>
            </a:r>
            <a:r>
              <a:rPr lang="it-IT" sz="1600" b="1" dirty="0">
                <a:solidFill>
                  <a:schemeClr val="bg1"/>
                </a:solidFill>
              </a:rPr>
              <a:t>Veneto</a:t>
            </a:r>
            <a:r>
              <a:rPr lang="it-IT" sz="1600" dirty="0">
                <a:solidFill>
                  <a:schemeClr val="bg1"/>
                </a:solidFill>
              </a:rPr>
              <a:t> situazione molto articolata tra gare concluse (Padova), gare in corso (Rovigo e Verona), affidamenti con gara a doppio oggetto (Belluno e Treviso) affidamenti in house (Venezia a Vicenza), con parte dei servizi affidati con gara.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it-IT" sz="1600" dirty="0">
              <a:solidFill>
                <a:schemeClr val="bg1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Stato degli affidamenti: Gare</a:t>
            </a:r>
          </a:p>
        </p:txBody>
      </p:sp>
    </p:spTree>
    <p:extLst>
      <p:ext uri="{BB962C8B-B14F-4D97-AF65-F5344CB8AC3E}">
        <p14:creationId xmlns:p14="http://schemas.microsoft.com/office/powerpoint/2010/main" val="346829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73F44-1BA7-A8FE-DA66-4CC12173B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968AFF31-7543-573B-D81D-285C00391D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6078" y="616632"/>
            <a:ext cx="8420100" cy="4298268"/>
          </a:xfrm>
        </p:spPr>
        <p:txBody>
          <a:bodyPr>
            <a:noAutofit/>
          </a:bodyPr>
          <a:lstStyle/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</a:rPr>
              <a:t>La </a:t>
            </a:r>
            <a:r>
              <a:rPr lang="it-IT" sz="1600" b="1" dirty="0">
                <a:solidFill>
                  <a:schemeClr val="bg1"/>
                </a:solidFill>
              </a:rPr>
              <a:t>Liguria</a:t>
            </a:r>
            <a:r>
              <a:rPr lang="it-IT" sz="1600" dirty="0">
                <a:solidFill>
                  <a:schemeClr val="bg1"/>
                </a:solidFill>
              </a:rPr>
              <a:t>, invece, dopo le prime gare si è orientata sull’in house in tutte e 4 le province.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b="1" dirty="0">
                <a:solidFill>
                  <a:schemeClr val="bg1"/>
                </a:solidFill>
              </a:rPr>
              <a:t>Lazio</a:t>
            </a:r>
            <a:r>
              <a:rPr lang="it-IT" sz="1600" dirty="0">
                <a:solidFill>
                  <a:schemeClr val="bg1"/>
                </a:solidFill>
              </a:rPr>
              <a:t>, </a:t>
            </a:r>
            <a:r>
              <a:rPr lang="it-IT" sz="1600" b="1" dirty="0">
                <a:solidFill>
                  <a:schemeClr val="bg1"/>
                </a:solidFill>
              </a:rPr>
              <a:t>Abruzzo</a:t>
            </a:r>
            <a:r>
              <a:rPr lang="it-IT" sz="1600" dirty="0">
                <a:solidFill>
                  <a:schemeClr val="bg1"/>
                </a:solidFill>
              </a:rPr>
              <a:t>, </a:t>
            </a:r>
            <a:r>
              <a:rPr lang="it-IT" sz="1600" b="1" dirty="0">
                <a:solidFill>
                  <a:schemeClr val="bg1"/>
                </a:solidFill>
              </a:rPr>
              <a:t>Provincia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b="1" dirty="0">
                <a:solidFill>
                  <a:schemeClr val="bg1"/>
                </a:solidFill>
              </a:rPr>
              <a:t>di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b="1" dirty="0">
                <a:solidFill>
                  <a:schemeClr val="bg1"/>
                </a:solidFill>
              </a:rPr>
              <a:t>Trento</a:t>
            </a:r>
            <a:r>
              <a:rPr lang="it-IT" sz="1600" dirty="0">
                <a:solidFill>
                  <a:schemeClr val="bg1"/>
                </a:solidFill>
              </a:rPr>
              <a:t>, </a:t>
            </a:r>
            <a:r>
              <a:rPr lang="it-IT" sz="1600" b="1" dirty="0">
                <a:solidFill>
                  <a:schemeClr val="bg1"/>
                </a:solidFill>
              </a:rPr>
              <a:t>Sardegna</a:t>
            </a:r>
            <a:r>
              <a:rPr lang="it-IT" sz="1600" dirty="0">
                <a:solidFill>
                  <a:schemeClr val="bg1"/>
                </a:solidFill>
              </a:rPr>
              <a:t> e </a:t>
            </a:r>
            <a:r>
              <a:rPr lang="it-IT" sz="1600" b="1" dirty="0">
                <a:solidFill>
                  <a:schemeClr val="bg1"/>
                </a:solidFill>
              </a:rPr>
              <a:t>Sicilia</a:t>
            </a:r>
            <a:r>
              <a:rPr lang="it-IT" sz="1600" dirty="0">
                <a:solidFill>
                  <a:schemeClr val="bg1"/>
                </a:solidFill>
              </a:rPr>
              <a:t> (parzialmente) hanno affidato in house i servizi extraurbani:</a:t>
            </a:r>
          </a:p>
          <a:p>
            <a:pPr marL="285750" lvl="4" indent="-2857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it-IT" sz="1600" dirty="0">
                <a:solidFill>
                  <a:schemeClr val="bg1"/>
                </a:solidFill>
              </a:rPr>
              <a:t>il Lazio (analogamente a Roma Capitale per i servizi urbani) e la Sicilia hanno messo a gara (in corso) parte significativa dei servizi extraurbani e urbani minori</a:t>
            </a:r>
          </a:p>
          <a:p>
            <a:pPr marL="285750" lvl="4" indent="-2857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it-IT" sz="1600" dirty="0">
                <a:solidFill>
                  <a:schemeClr val="bg1"/>
                </a:solidFill>
              </a:rPr>
              <a:t>in Sicilia e Sardegna anche i capoluoghi sono in house (Catania) o in affidamento diretto (Cagliari e Palermo).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</a:rPr>
              <a:t>Per i </a:t>
            </a:r>
            <a:r>
              <a:rPr lang="it-IT" sz="1600" b="1" dirty="0">
                <a:solidFill>
                  <a:schemeClr val="bg1"/>
                </a:solidFill>
              </a:rPr>
              <a:t>servizi ferroviari</a:t>
            </a:r>
            <a:r>
              <a:rPr lang="it-IT" sz="1600" dirty="0">
                <a:solidFill>
                  <a:schemeClr val="bg1"/>
                </a:solidFill>
              </a:rPr>
              <a:t>, tutte le Regioni, eccetto l’Emilia Romagna e il Piemonte, hanno affidato direttamente i servizi a Trenitalia (Trenord in Lombardia) ed alle società Regionali (Cotral, EAV) o ex concesse (FAL, Ferrotramviaria, Sud Est).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it-IT" sz="1600" dirty="0">
              <a:solidFill>
                <a:schemeClr val="bg1"/>
              </a:solidFill>
            </a:endParaRP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101D6203-F5CD-C05E-ECA2-CE90D470A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Stato degli affidamenti: In house e affidamenti diretti</a:t>
            </a:r>
          </a:p>
        </p:txBody>
      </p:sp>
    </p:spTree>
    <p:extLst>
      <p:ext uri="{BB962C8B-B14F-4D97-AF65-F5344CB8AC3E}">
        <p14:creationId xmlns:p14="http://schemas.microsoft.com/office/powerpoint/2010/main" val="124000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/>
          <p:cNvSpPr>
            <a:spLocks noGrp="1"/>
          </p:cNvSpPr>
          <p:nvPr>
            <p:ph type="body" sz="quarter" idx="14"/>
          </p:nvPr>
        </p:nvSpPr>
        <p:spPr>
          <a:xfrm>
            <a:off x="366078" y="616632"/>
            <a:ext cx="8420100" cy="34558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it-IT" dirty="0">
                <a:solidFill>
                  <a:schemeClr val="bg1"/>
                </a:solidFill>
              </a:rPr>
              <a:t>.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Stato affidamenti servizi automobilistici per Regione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BC9BC21-37B4-96BC-AA36-92555AB301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980" t="8465"/>
          <a:stretch/>
        </p:blipFill>
        <p:spPr>
          <a:xfrm>
            <a:off x="845634" y="707438"/>
            <a:ext cx="7917366" cy="420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80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3FF79-50AC-A0B8-AF53-32B2EDC0B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E5714828-E020-ECF2-43E5-1C9477B2778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6078" y="616632"/>
            <a:ext cx="8420100" cy="3721192"/>
          </a:xfrm>
        </p:spPr>
        <p:txBody>
          <a:bodyPr>
            <a:noAutofit/>
          </a:bodyPr>
          <a:lstStyle/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</a:rPr>
              <a:t>Dai dati illustrati e dall’esperienza maturata da LeM-TTA in numerosi ambiti, </a:t>
            </a:r>
            <a:r>
              <a:rPr lang="it-IT" sz="1600" b="1" dirty="0">
                <a:solidFill>
                  <a:schemeClr val="bg1"/>
                </a:solidFill>
              </a:rPr>
              <a:t>non emerge una chiara correlazione tra la presenza di un’Agenzia e la maggiore rapidità nello svolgimento delle procedure di gara</a:t>
            </a:r>
            <a:r>
              <a:rPr lang="it-IT" sz="1600" dirty="0">
                <a:solidFill>
                  <a:schemeClr val="bg1"/>
                </a:solidFill>
              </a:rPr>
              <a:t>.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</a:rPr>
              <a:t>Ma le Agenzia assicurano concentrazione di competenze e di missione, che spesso gli Enti locali tendo a perdere, ed hanno dimostrato:</a:t>
            </a:r>
          </a:p>
          <a:p>
            <a:pPr marL="285750" lvl="4" indent="-2857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it-IT" sz="1600" dirty="0">
                <a:solidFill>
                  <a:schemeClr val="bg1"/>
                </a:solidFill>
              </a:rPr>
              <a:t>maggiore autonomia e capacità di impulso nel processo</a:t>
            </a:r>
          </a:p>
          <a:p>
            <a:pPr marL="285750" lvl="4" indent="-2857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it-IT" sz="1600" dirty="0">
                <a:solidFill>
                  <a:schemeClr val="bg1"/>
                </a:solidFill>
              </a:rPr>
              <a:t>maggiore competenza e profondità nella gestione degli attuali contratti.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</a:rPr>
              <a:t>La vera prova sarà la </a:t>
            </a:r>
            <a:r>
              <a:rPr lang="it-IT" sz="1600" b="1" dirty="0">
                <a:solidFill>
                  <a:schemeClr val="bg1"/>
                </a:solidFill>
              </a:rPr>
              <a:t>gestione dei futuri contratti </a:t>
            </a:r>
            <a:r>
              <a:rPr lang="it-IT" sz="1600" dirty="0">
                <a:solidFill>
                  <a:schemeClr val="bg1"/>
                </a:solidFill>
              </a:rPr>
              <a:t>affidati con le nuove gare.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b="1" dirty="0">
                <a:solidFill>
                  <a:schemeClr val="bg1"/>
                </a:solidFill>
              </a:rPr>
              <a:t>Grande potenzialità </a:t>
            </a:r>
            <a:r>
              <a:rPr lang="it-IT" sz="1600" dirty="0">
                <a:solidFill>
                  <a:schemeClr val="bg1"/>
                </a:solidFill>
              </a:rPr>
              <a:t>ma rischio di «cattura» e/o di fallimento della Regolazione.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</a:rPr>
              <a:t>Occorre </a:t>
            </a:r>
            <a:r>
              <a:rPr lang="it-IT" sz="1600" b="1" dirty="0">
                <a:solidFill>
                  <a:schemeClr val="bg1"/>
                </a:solidFill>
              </a:rPr>
              <a:t>potenziare organici e risorse </a:t>
            </a:r>
            <a:r>
              <a:rPr lang="it-IT" sz="1600" dirty="0">
                <a:solidFill>
                  <a:schemeClr val="bg1"/>
                </a:solidFill>
              </a:rPr>
              <a:t>da (almeno) raddoppiare.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</a:rPr>
              <a:t>5-10 persone (salvo eccezioni) contro Agenzie europee di 100-400 addetti.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it-IT" sz="1600" dirty="0">
              <a:solidFill>
                <a:schemeClr val="bg1"/>
              </a:solidFill>
            </a:endParaRP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it-IT" sz="1600" dirty="0">
              <a:solidFill>
                <a:schemeClr val="bg1"/>
              </a:solidFill>
            </a:endParaRP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it-IT" sz="1600" dirty="0">
              <a:solidFill>
                <a:schemeClr val="bg1"/>
              </a:solidFill>
            </a:endParaRP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EDF70193-321C-37DB-74A0-7AEE00524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Correlazione tra </a:t>
            </a:r>
            <a:r>
              <a:rPr lang="it-IT" i="1" dirty="0"/>
              <a:t>Governance</a:t>
            </a:r>
            <a:r>
              <a:rPr lang="it-IT" dirty="0"/>
              <a:t> e stato delle gare?</a:t>
            </a:r>
          </a:p>
        </p:txBody>
      </p:sp>
    </p:spTree>
    <p:extLst>
      <p:ext uri="{BB962C8B-B14F-4D97-AF65-F5344CB8AC3E}">
        <p14:creationId xmlns:p14="http://schemas.microsoft.com/office/powerpoint/2010/main" val="3323537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3E32B9B9-0D66-E891-3EBA-27F8A8BA3C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8F5D557-D766-2A77-C582-6CD35E343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3793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/>
          <p:cNvSpPr>
            <a:spLocks noGrp="1"/>
          </p:cNvSpPr>
          <p:nvPr>
            <p:ph type="body" sz="quarter" idx="14"/>
          </p:nvPr>
        </p:nvSpPr>
        <p:spPr>
          <a:xfrm>
            <a:off x="366078" y="616632"/>
            <a:ext cx="8420100" cy="39624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it-IT" dirty="0">
                <a:solidFill>
                  <a:schemeClr val="bg1"/>
                </a:solidFill>
              </a:rPr>
              <a:t>.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Sinottico Governance e gare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EEE366A1-A423-E38D-1058-ED6C51D126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051328"/>
              </p:ext>
            </p:extLst>
          </p:nvPr>
        </p:nvGraphicFramePr>
        <p:xfrm>
          <a:off x="373378" y="624840"/>
          <a:ext cx="8420097" cy="4347600"/>
        </p:xfrm>
        <a:graphic>
          <a:graphicData uri="http://schemas.openxmlformats.org/drawingml/2006/table">
            <a:tbl>
              <a:tblPr/>
              <a:tblGrid>
                <a:gridCol w="1336318">
                  <a:extLst>
                    <a:ext uri="{9D8B030D-6E8A-4147-A177-3AD203B41FA5}">
                      <a16:colId xmlns:a16="http://schemas.microsoft.com/office/drawing/2014/main" val="3823398893"/>
                    </a:ext>
                  </a:extLst>
                </a:gridCol>
                <a:gridCol w="1361368">
                  <a:extLst>
                    <a:ext uri="{9D8B030D-6E8A-4147-A177-3AD203B41FA5}">
                      <a16:colId xmlns:a16="http://schemas.microsoft.com/office/drawing/2014/main" val="1682524192"/>
                    </a:ext>
                  </a:extLst>
                </a:gridCol>
                <a:gridCol w="1570746">
                  <a:extLst>
                    <a:ext uri="{9D8B030D-6E8A-4147-A177-3AD203B41FA5}">
                      <a16:colId xmlns:a16="http://schemas.microsoft.com/office/drawing/2014/main" val="3010262637"/>
                    </a:ext>
                  </a:extLst>
                </a:gridCol>
                <a:gridCol w="830333">
                  <a:extLst>
                    <a:ext uri="{9D8B030D-6E8A-4147-A177-3AD203B41FA5}">
                      <a16:colId xmlns:a16="http://schemas.microsoft.com/office/drawing/2014/main" val="576773519"/>
                    </a:ext>
                  </a:extLst>
                </a:gridCol>
                <a:gridCol w="830333">
                  <a:extLst>
                    <a:ext uri="{9D8B030D-6E8A-4147-A177-3AD203B41FA5}">
                      <a16:colId xmlns:a16="http://schemas.microsoft.com/office/drawing/2014/main" val="4197813206"/>
                    </a:ext>
                  </a:extLst>
                </a:gridCol>
                <a:gridCol w="830333">
                  <a:extLst>
                    <a:ext uri="{9D8B030D-6E8A-4147-A177-3AD203B41FA5}">
                      <a16:colId xmlns:a16="http://schemas.microsoft.com/office/drawing/2014/main" val="1445292000"/>
                    </a:ext>
                  </a:extLst>
                </a:gridCol>
                <a:gridCol w="830333">
                  <a:extLst>
                    <a:ext uri="{9D8B030D-6E8A-4147-A177-3AD203B41FA5}">
                      <a16:colId xmlns:a16="http://schemas.microsoft.com/office/drawing/2014/main" val="2590325810"/>
                    </a:ext>
                  </a:extLst>
                </a:gridCol>
                <a:gridCol w="830333">
                  <a:extLst>
                    <a:ext uri="{9D8B030D-6E8A-4147-A177-3AD203B41FA5}">
                      <a16:colId xmlns:a16="http://schemas.microsoft.com/office/drawing/2014/main" val="1573192188"/>
                    </a:ext>
                  </a:extLst>
                </a:gridCol>
              </a:tblGrid>
              <a:tr h="33681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Regione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Governance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Stato Gare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Forma giuridica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Recupero IVA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Affidamento servizi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Titolarità Contratto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Gestione contratto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503295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Piemonte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Agenzia Regionale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Gara prima tornata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Ente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No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5327573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Umbria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Agenzia Regionale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Gara in corso (2a tornata)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Srl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501882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Calabria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Agenzia Regionale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Nessuna gara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Ente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No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2849496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Lombardia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Agenzie Provinciali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Gara prima tornata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Ente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No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052015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Emilia Romagna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Agenzie Provinciali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Gara prima tornata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Srl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828038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Lazio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Regione con Agenzia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In House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Srl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No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No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?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187086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Campania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Regione con Agenzia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Gara in corso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Ente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No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No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4960382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Valle d'Aosta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Regione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Gara seconda tornata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8823373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Friuli Venezia Giulia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Regione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Gara seconda tornata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3971594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Toscana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Regione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Gara seconda tornata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73511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Abruzzo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Regione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In House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744665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Molise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Regione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Nessuna gara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094361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Basilicata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Regione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Gara in corso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836793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Trentino Alto Adige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Regione e Comuni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In House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7920740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1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Provincia di Bolzano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1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Regione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1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Gara prima tornata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1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1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1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1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1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4215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1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Provincia di Trento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1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Regione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1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In House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1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1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1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1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1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491106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Sicilia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Regione e Comuni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Gara in corso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937827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Sardegna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Regione e Comuni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In House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023211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Liguria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Provincie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In House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1710853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Veneto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Provincie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Gara prima tornata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598368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Marche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Provincie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Gara prima tornata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311080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Puglia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Provincie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Gara prima tornata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521518"/>
                  </a:ext>
                </a:extLst>
              </a:tr>
              <a:tr h="16840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525" marR="6525" marT="6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153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0670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7009D-69B1-B08F-D944-FE9C20B4B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215CE651-3A37-E1F4-7CA5-7E60EAAD04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6078" y="616632"/>
            <a:ext cx="8420100" cy="39624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it-IT" dirty="0">
                <a:solidFill>
                  <a:schemeClr val="bg1"/>
                </a:solidFill>
              </a:rPr>
              <a:t>.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807D1187-20EE-76A3-7BED-6A50382F9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Modelli di Governance: Sintesi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C0382A1D-81B2-6BC6-B3D8-8A828682F1B2}"/>
              </a:ext>
            </a:extLst>
          </p:cNvPr>
          <p:cNvGraphicFramePr>
            <a:graphicFrameLocks noGrp="1"/>
          </p:cNvGraphicFramePr>
          <p:nvPr/>
        </p:nvGraphicFramePr>
        <p:xfrm>
          <a:off x="276673" y="652030"/>
          <a:ext cx="8389620" cy="4280880"/>
        </p:xfrm>
        <a:graphic>
          <a:graphicData uri="http://schemas.openxmlformats.org/drawingml/2006/table">
            <a:tbl>
              <a:tblPr/>
              <a:tblGrid>
                <a:gridCol w="1755327">
                  <a:extLst>
                    <a:ext uri="{9D8B030D-6E8A-4147-A177-3AD203B41FA5}">
                      <a16:colId xmlns:a16="http://schemas.microsoft.com/office/drawing/2014/main" val="2407017348"/>
                    </a:ext>
                  </a:extLst>
                </a:gridCol>
                <a:gridCol w="6634293">
                  <a:extLst>
                    <a:ext uri="{9D8B030D-6E8A-4147-A177-3AD203B41FA5}">
                      <a16:colId xmlns:a16="http://schemas.microsoft.com/office/drawing/2014/main" val="2403489805"/>
                    </a:ext>
                  </a:extLst>
                </a:gridCol>
              </a:tblGrid>
              <a:tr h="1746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Tema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Descrizione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725239"/>
                  </a:ext>
                </a:extLst>
              </a:tr>
              <a:tr h="51171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Agenzie dell’Emilia Romagna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Agenzie in forma di societaria (srl) delle quali gli Enti locali sono soci. Sono individuate dalla L.R. n.30/1998 come facoltà per gli Enti Locali. Tutti gli Enti hanno scelto di costituire le Agenzie. Gli ambiti territoriali corrispondono con i bacini di mobilità e sono provinciali o multi-provinciali. In quanto Srl beneficiano del recupero dell’IVA. Analogo modello per l’Agenzia dell’Umbria e per l’Agenzia di La Spezia (Liguria).</a:t>
                      </a:r>
                    </a:p>
                  </a:txBody>
                  <a:tcPr marT="36000" marB="36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181695"/>
                  </a:ext>
                </a:extLst>
              </a:tr>
              <a:tr h="51171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Agenzie Lombarde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Agenzie in forma di Ente pubblico attraverso le quali gli Enti Locali esercitano obbligatoriamente e congiuntamente le proprie funzioni (esercizio associato). Gli ambiti territoriali corrispondono con i bacini di mobilità e sono provinciali o multi-provinciali. Tra i soci è presente anche la Regione.</a:t>
                      </a:r>
                    </a:p>
                  </a:txBody>
                  <a:tcPr marT="36000" marB="36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982349"/>
                  </a:ext>
                </a:extLst>
              </a:tr>
              <a:tr h="51171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Agenzia Piemontese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L’Agenzia  è un Consorzio – Ente pubblico di interesse regionale ed è competente per tutti i servizi di TPL della Regione (gomma, ferro e navigazione) ed è stata costituita in  base alla L.R. 1/2000 per l’esercizio in forma obbligatoriamente associata di tutte le funzioni, trasferite o delegate, in materia di TPL, degli Enti Locali e della Regione soggetti. Ha una sua articolazione in 4 Bacini.  </a:t>
                      </a:r>
                    </a:p>
                  </a:txBody>
                  <a:tcPr marT="36000" marB="36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2512442"/>
                  </a:ext>
                </a:extLst>
              </a:tr>
              <a:tr h="291166"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Autorità Regionale Trasporti della Calabria</a:t>
                      </a:r>
                      <a:endParaRPr lang="it-IT" sz="1200" b="0" i="0" u="none" strike="noStrike" dirty="0">
                        <a:solidFill>
                          <a:srgbClr val="20497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L’autorità  è stata istituita dalla LR 35/2015 come Ente di governo del TPL regionale. La Regione e gli enti locali vi partecipano obbligatoriamente per l’affidamento ed esecuzione dei contratti di servizio TPL.</a:t>
                      </a:r>
                    </a:p>
                  </a:txBody>
                  <a:tcPr marT="36000" marB="36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624414"/>
                  </a:ext>
                </a:extLst>
              </a:tr>
              <a:tr h="395252"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Agenzia a supporto dell’Ente Affidante</a:t>
                      </a:r>
                      <a:endParaRPr lang="it-IT" sz="1200" b="0" i="0" u="none" strike="noStrike" dirty="0">
                        <a:solidFill>
                          <a:srgbClr val="20497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In Campania (ACaMIR, Ente pubblico), Lazio (ASTRAL, SpA) e Roma Capital (RSM Srl) hanno costituito delle Agenzie a supporto dell’Ente Regionale/Locale. I contratti restano di titolarità dell’Ente che si avvale dell’Agenzia per le procedure di affidamento e  per la Gestione dei Contratti di servizio. </a:t>
                      </a:r>
                    </a:p>
                  </a:txBody>
                  <a:tcPr marT="36000" marB="36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9394744"/>
                  </a:ext>
                </a:extLst>
              </a:tr>
              <a:tr h="291166"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Gestione diretta Regionale</a:t>
                      </a:r>
                      <a:endParaRPr lang="it-IT" sz="1200" b="0" i="0" u="none" strike="noStrike" dirty="0">
                        <a:solidFill>
                          <a:srgbClr val="20497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In Friuli VG, Valle d’Aosta, Toscana, Abruzzo, Molise, Basilicata, Sardegna, Sicilia e nelle due Province Autonome, le competenze sull’affidamento e  gestione dei contratti sono in capo alle Regioni stesse.</a:t>
                      </a:r>
                    </a:p>
                  </a:txBody>
                  <a:tcPr marT="36000" marB="36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7146662"/>
                  </a:ext>
                </a:extLst>
              </a:tr>
              <a:tr h="291166"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Enti di Governo Provinciali</a:t>
                      </a:r>
                      <a:endParaRPr lang="it-IT" sz="1200" b="0" i="0" u="none" strike="noStrike" dirty="0">
                        <a:solidFill>
                          <a:srgbClr val="20497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In Puglia e Veneto e nelle Marche gli Enti di Governo per i servizi urbani ed extraurbani dei Bacini provinciali sono stati individuati nelle Province.</a:t>
                      </a:r>
                    </a:p>
                  </a:txBody>
                  <a:tcPr marT="36000" marB="36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108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3046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C8CFE-9440-0D7A-E80B-8D974FC3E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74173E2F-2EFD-CC35-89D2-CBFF55CED3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6078" y="616632"/>
            <a:ext cx="8420100" cy="39624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it-IT" dirty="0">
                <a:solidFill>
                  <a:schemeClr val="bg1"/>
                </a:solidFill>
              </a:rPr>
              <a:t>.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0F2169A3-F752-CA2B-8D83-5858F8E4F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Toscana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ACEA44F6-9970-F4EA-3976-EE461C134E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376643"/>
              </p:ext>
            </p:extLst>
          </p:nvPr>
        </p:nvGraphicFramePr>
        <p:xfrm>
          <a:off x="432062" y="624840"/>
          <a:ext cx="8389620" cy="4199584"/>
        </p:xfrm>
        <a:graphic>
          <a:graphicData uri="http://schemas.openxmlformats.org/drawingml/2006/table">
            <a:tbl>
              <a:tblPr/>
              <a:tblGrid>
                <a:gridCol w="2072079">
                  <a:extLst>
                    <a:ext uri="{9D8B030D-6E8A-4147-A177-3AD203B41FA5}">
                      <a16:colId xmlns:a16="http://schemas.microsoft.com/office/drawing/2014/main" val="2407017348"/>
                    </a:ext>
                  </a:extLst>
                </a:gridCol>
                <a:gridCol w="6317541">
                  <a:extLst>
                    <a:ext uri="{9D8B030D-6E8A-4147-A177-3AD203B41FA5}">
                      <a16:colId xmlns:a16="http://schemas.microsoft.com/office/drawing/2014/main" val="2403489805"/>
                    </a:ext>
                  </a:extLst>
                </a:gridCol>
              </a:tblGrid>
              <a:tr h="1738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Tema</a:t>
                      </a:r>
                    </a:p>
                  </a:txBody>
                  <a:tcPr marL="6796" marR="6796" marT="67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Descrizione</a:t>
                      </a:r>
                    </a:p>
                  </a:txBody>
                  <a:tcPr marL="6796" marR="6796" marT="67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725239"/>
                  </a:ext>
                </a:extLst>
              </a:tr>
              <a:tr h="972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Ente Affidante</a:t>
                      </a:r>
                    </a:p>
                  </a:txBody>
                  <a:tcPr marL="6796" marR="6796" marT="67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Regione </a:t>
                      </a:r>
                      <a:r>
                        <a:rPr lang="it-IT" sz="14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come soggetto delegato della gestione associata degli Enti Locali per tutti i servizi automobilistici e ferroviari.</a:t>
                      </a:r>
                    </a:p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Salvo i cosiddetti «Lotti deboli» che sono rimasti in capo alle Province e la tramvia di Firenze (affidata dal Comune)</a:t>
                      </a:r>
                    </a:p>
                    <a:p>
                      <a:pPr algn="l" fontAlgn="b"/>
                      <a:endParaRPr lang="it-IT" sz="1400" b="0" i="0" u="none" strike="noStrike" dirty="0">
                        <a:solidFill>
                          <a:srgbClr val="20497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796" marR="6796" marT="67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200384"/>
                  </a:ext>
                </a:extLst>
              </a:tr>
              <a:tr h="972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Stato affidamenti Ferroviari</a:t>
                      </a:r>
                    </a:p>
                  </a:txBody>
                  <a:tcPr marL="6796" marR="6796" marT="67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Servizi affidati direttamente: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it-IT" sz="14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per la rete RFI a Trenitalia per il periodo 1/12/2019 al 30/11/2034;, 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it-IT" sz="14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per la rete di proprietà regionale a TFT (Trasporto Ferroviario Toscano) per il periodo Dicembre 2023-2033.</a:t>
                      </a:r>
                    </a:p>
                  </a:txBody>
                  <a:tcPr marL="6796" marR="6796" marT="67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181695"/>
                  </a:ext>
                </a:extLst>
              </a:tr>
              <a:tr h="972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Stato affidamenti Urbano e extraurbano</a:t>
                      </a:r>
                    </a:p>
                  </a:txBody>
                  <a:tcPr marL="6796" marR="6796" marT="67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Il servizio su gomma urbano ed extraurbano (101 milioni di km/anno) e 2 funicolari è stato affidato con una gara su un Lotto unico Regionale che, dopo lungo contezioso, è stato aggiudicato ad Autolinee toscane (Gruppo RATP) per il periodo novembre 2021- ottobre 2032. </a:t>
                      </a:r>
                    </a:p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Il servizio tramviario di Firenze è affidato a GEST (RATP e ATAF) con una concessione di costruzione e gestione trentennale dal 2010</a:t>
                      </a:r>
                    </a:p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Sono previste gare per l’affidamento dei «lotti deboli» da parte di alcune province  (Arezzo, Siena, Pisa, Lucca e Massa Carrara c) per un totale di 10 milioni di chilometri/anno. </a:t>
                      </a:r>
                    </a:p>
                  </a:txBody>
                  <a:tcPr marL="6796" marR="6796" marT="67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2512442"/>
                  </a:ext>
                </a:extLst>
              </a:tr>
              <a:tr h="173882"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20497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796" marR="6796" marT="67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20497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796" marR="6796" marT="67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624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2945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/>
          <p:cNvSpPr>
            <a:spLocks noGrp="1"/>
          </p:cNvSpPr>
          <p:nvPr>
            <p:ph type="body" sz="quarter" idx="14"/>
          </p:nvPr>
        </p:nvSpPr>
        <p:spPr>
          <a:xfrm>
            <a:off x="366078" y="616632"/>
            <a:ext cx="8420100" cy="39624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it-IT" dirty="0">
                <a:solidFill>
                  <a:schemeClr val="bg1"/>
                </a:solidFill>
              </a:rPr>
              <a:t>.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Scheda tipo regionale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0940774F-515D-8A04-C42D-57CE0E5E1E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797057"/>
              </p:ext>
            </p:extLst>
          </p:nvPr>
        </p:nvGraphicFramePr>
        <p:xfrm>
          <a:off x="432062" y="624840"/>
          <a:ext cx="8389620" cy="3295352"/>
        </p:xfrm>
        <a:graphic>
          <a:graphicData uri="http://schemas.openxmlformats.org/drawingml/2006/table">
            <a:tbl>
              <a:tblPr/>
              <a:tblGrid>
                <a:gridCol w="2072079">
                  <a:extLst>
                    <a:ext uri="{9D8B030D-6E8A-4147-A177-3AD203B41FA5}">
                      <a16:colId xmlns:a16="http://schemas.microsoft.com/office/drawing/2014/main" val="2407017348"/>
                    </a:ext>
                  </a:extLst>
                </a:gridCol>
                <a:gridCol w="6317541">
                  <a:extLst>
                    <a:ext uri="{9D8B030D-6E8A-4147-A177-3AD203B41FA5}">
                      <a16:colId xmlns:a16="http://schemas.microsoft.com/office/drawing/2014/main" val="2403489805"/>
                    </a:ext>
                  </a:extLst>
                </a:gridCol>
              </a:tblGrid>
              <a:tr h="17388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Tema</a:t>
                      </a:r>
                    </a:p>
                  </a:txBody>
                  <a:tcPr marL="6796" marR="6796" marT="67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Descrizione</a:t>
                      </a:r>
                    </a:p>
                  </a:txBody>
                  <a:tcPr marL="6796" marR="6796" marT="67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725239"/>
                  </a:ext>
                </a:extLst>
              </a:tr>
              <a:tr h="972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Ente Affidante</a:t>
                      </a:r>
                    </a:p>
                  </a:txBody>
                  <a:tcPr marL="6796" marR="6796" marT="67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Agenzia o Ente</a:t>
                      </a:r>
                    </a:p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Eventuale Agenzia a supporto dell’Ente</a:t>
                      </a:r>
                    </a:p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Forma giuridica</a:t>
                      </a:r>
                    </a:p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Recupero IVA</a:t>
                      </a:r>
                    </a:p>
                    <a:p>
                      <a:pPr algn="l" fontAlgn="b"/>
                      <a:endParaRPr lang="it-IT" sz="1200" b="0" i="0" u="none" strike="noStrike" dirty="0">
                        <a:solidFill>
                          <a:srgbClr val="20497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796" marR="6796" marT="67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200384"/>
                  </a:ext>
                </a:extLst>
              </a:tr>
              <a:tr h="972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Stato affidamenti Ferro</a:t>
                      </a:r>
                    </a:p>
                  </a:txBody>
                  <a:tcPr marL="6796" marR="6796" marT="67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Gara (breve descrizione) o affidamento diretto</a:t>
                      </a:r>
                    </a:p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Periodo di affidamento</a:t>
                      </a:r>
                    </a:p>
                  </a:txBody>
                  <a:tcPr marL="6796" marR="6796" marT="67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181695"/>
                  </a:ext>
                </a:extLst>
              </a:tr>
              <a:tr h="972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Stato affidamenti Gomma</a:t>
                      </a:r>
                    </a:p>
                  </a:txBody>
                  <a:tcPr marL="6796" marR="6796" marT="67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Articolati per Provincia e Comune</a:t>
                      </a:r>
                    </a:p>
                  </a:txBody>
                  <a:tcPr marL="6796" marR="6796" marT="67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2512442"/>
                  </a:ext>
                </a:extLst>
              </a:tr>
              <a:tr h="173882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20497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796" marR="6796" marT="67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20497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796" marR="6796" marT="67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624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4422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/>
          <p:cNvSpPr>
            <a:spLocks noGrp="1"/>
          </p:cNvSpPr>
          <p:nvPr>
            <p:ph type="body" sz="quarter" idx="14"/>
          </p:nvPr>
        </p:nvSpPr>
        <p:spPr>
          <a:xfrm>
            <a:off x="366078" y="616632"/>
            <a:ext cx="8420100" cy="4298268"/>
          </a:xfrm>
        </p:spPr>
        <p:txBody>
          <a:bodyPr>
            <a:noAutofit/>
          </a:bodyPr>
          <a:lstStyle/>
          <a:p>
            <a:pPr marL="0" lvl="4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sz="1400" b="0" i="0" u="none" strike="noStrike" dirty="0">
                <a:solidFill>
                  <a:srgbClr val="204971"/>
                </a:solidFill>
                <a:effectLst/>
                <a:latin typeface="Aptos Narrow" panose="020B0004020202020204" pitchFamily="34" charset="0"/>
              </a:rPr>
              <a:t>Agenzie in forma di Ente pubblico attraverso le quali gli Enti Locali esercitano obbligatoriamente e congiuntamente le proprie funzioni (esercizio associato). Gli ambiti territoriali corrispondono con i bacini di mobilità e sono provinciali o multi-provinciali.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endParaRPr lang="it-IT" sz="1400" dirty="0">
              <a:solidFill>
                <a:schemeClr val="bg1"/>
              </a:solidFill>
            </a:endParaRP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Legge Regionale di istituzione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Forma giuridica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Ambito territoriale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Competenze (gare, contratti, Pianificazione, tariffe, ecc.)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Recupero IVA si/no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Governance (Assemblea, </a:t>
            </a:r>
            <a:r>
              <a:rPr lang="it-IT" sz="1400" dirty="0" err="1">
                <a:solidFill>
                  <a:schemeClr val="bg1"/>
                </a:solidFill>
              </a:rPr>
              <a:t>CdA</a:t>
            </a:r>
            <a:r>
              <a:rPr lang="it-IT" sz="1400" dirty="0">
                <a:solidFill>
                  <a:schemeClr val="bg1"/>
                </a:solidFill>
              </a:rPr>
              <a:t>, ecc.)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Governance: Le Agenzie Lombarde</a:t>
            </a:r>
          </a:p>
        </p:txBody>
      </p:sp>
    </p:spTree>
    <p:extLst>
      <p:ext uri="{BB962C8B-B14F-4D97-AF65-F5344CB8AC3E}">
        <p14:creationId xmlns:p14="http://schemas.microsoft.com/office/powerpoint/2010/main" val="693979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/>
          <p:cNvSpPr>
            <a:spLocks noGrp="1"/>
          </p:cNvSpPr>
          <p:nvPr>
            <p:ph type="body" sz="quarter" idx="14"/>
          </p:nvPr>
        </p:nvSpPr>
        <p:spPr>
          <a:xfrm>
            <a:off x="366078" y="594330"/>
            <a:ext cx="8420100" cy="3620831"/>
          </a:xfrm>
        </p:spPr>
        <p:txBody>
          <a:bodyPr>
            <a:noAutofit/>
          </a:bodyPr>
          <a:lstStyle/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it-IT" sz="1800" dirty="0">
              <a:solidFill>
                <a:schemeClr val="bg1"/>
              </a:solidFill>
            </a:endParaRP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800" dirty="0">
                <a:solidFill>
                  <a:schemeClr val="bg1"/>
                </a:solidFill>
              </a:rPr>
              <a:t>Gli argomenti trattati sono i seguenti:</a:t>
            </a:r>
          </a:p>
          <a:p>
            <a:pPr marL="285750" lvl="4" indent="-2857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endParaRPr lang="it-IT" sz="1800" dirty="0">
              <a:solidFill>
                <a:schemeClr val="bg1"/>
              </a:solidFill>
            </a:endParaRPr>
          </a:p>
          <a:p>
            <a:pPr marL="285750" lvl="4" indent="-2857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it-IT" sz="1800" dirty="0">
                <a:solidFill>
                  <a:schemeClr val="bg1"/>
                </a:solidFill>
              </a:rPr>
              <a:t>La Governance del TPL e le Agenzie</a:t>
            </a:r>
          </a:p>
          <a:p>
            <a:pPr marL="285750" lvl="4" indent="-2857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endParaRPr lang="it-IT" sz="1800" dirty="0">
              <a:solidFill>
                <a:schemeClr val="bg1"/>
              </a:solidFill>
            </a:endParaRPr>
          </a:p>
          <a:p>
            <a:pPr marL="285750" lvl="4" indent="-2857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it-IT" sz="1800" dirty="0">
                <a:solidFill>
                  <a:schemeClr val="bg1"/>
                </a:solidFill>
              </a:rPr>
              <a:t>La situazione delle gare</a:t>
            </a:r>
          </a:p>
          <a:p>
            <a:pPr marL="285750" lvl="4" indent="-2857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endParaRPr lang="it-IT" sz="1800" dirty="0">
              <a:solidFill>
                <a:schemeClr val="bg1"/>
              </a:solidFill>
            </a:endParaRPr>
          </a:p>
          <a:p>
            <a:pPr marL="285750" lvl="4" indent="-2857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it-IT" sz="1800" dirty="0">
                <a:solidFill>
                  <a:schemeClr val="bg1"/>
                </a:solidFill>
              </a:rPr>
              <a:t>Riflessioni e valutazioni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it-IT" sz="1800" dirty="0">
              <a:solidFill>
                <a:schemeClr val="bg1"/>
              </a:solidFill>
            </a:endParaRP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Argomenti</a:t>
            </a:r>
          </a:p>
        </p:txBody>
      </p:sp>
    </p:spTree>
    <p:extLst>
      <p:ext uri="{BB962C8B-B14F-4D97-AF65-F5344CB8AC3E}">
        <p14:creationId xmlns:p14="http://schemas.microsoft.com/office/powerpoint/2010/main" val="266970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/>
          <p:cNvSpPr>
            <a:spLocks noGrp="1"/>
          </p:cNvSpPr>
          <p:nvPr>
            <p:ph type="body" sz="quarter" idx="14"/>
          </p:nvPr>
        </p:nvSpPr>
        <p:spPr>
          <a:xfrm>
            <a:off x="366078" y="616632"/>
            <a:ext cx="8420100" cy="4298268"/>
          </a:xfrm>
        </p:spPr>
        <p:txBody>
          <a:bodyPr>
            <a:noAutofit/>
          </a:bodyPr>
          <a:lstStyle/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Legge Regionale di istituzione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Forma giuridica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Ambito territoriale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Competenze (gare, contratti, Pianificazione, tariffe, ecc.)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Recupero IVA si/no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Governance (Assemblea, </a:t>
            </a:r>
            <a:r>
              <a:rPr lang="it-IT" sz="1400" dirty="0" err="1">
                <a:solidFill>
                  <a:schemeClr val="bg1"/>
                </a:solidFill>
              </a:rPr>
              <a:t>CdA</a:t>
            </a:r>
            <a:r>
              <a:rPr lang="it-IT" sz="1400" dirty="0">
                <a:solidFill>
                  <a:schemeClr val="bg1"/>
                </a:solidFill>
              </a:rPr>
              <a:t>, ecc.)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Governance: Le Agenzie dell’Emilia Romagna</a:t>
            </a:r>
          </a:p>
        </p:txBody>
      </p:sp>
    </p:spTree>
    <p:extLst>
      <p:ext uri="{BB962C8B-B14F-4D97-AF65-F5344CB8AC3E}">
        <p14:creationId xmlns:p14="http://schemas.microsoft.com/office/powerpoint/2010/main" val="660635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/>
          <p:cNvSpPr>
            <a:spLocks noGrp="1"/>
          </p:cNvSpPr>
          <p:nvPr>
            <p:ph type="body" sz="quarter" idx="14"/>
          </p:nvPr>
        </p:nvSpPr>
        <p:spPr>
          <a:xfrm>
            <a:off x="366078" y="616632"/>
            <a:ext cx="8420100" cy="4298268"/>
          </a:xfrm>
        </p:spPr>
        <p:txBody>
          <a:bodyPr>
            <a:noAutofit/>
          </a:bodyPr>
          <a:lstStyle/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Legge Regionale di istituzione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Forma giuridica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Ambito territoriale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Competenze (gare, contratti, Pianificazione, tariffe, ecc.)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Recupero IVA si/no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Governance (Assemblea, </a:t>
            </a:r>
            <a:r>
              <a:rPr lang="it-IT" sz="1400" dirty="0" err="1">
                <a:solidFill>
                  <a:schemeClr val="bg1"/>
                </a:solidFill>
              </a:rPr>
              <a:t>CdA</a:t>
            </a:r>
            <a:r>
              <a:rPr lang="it-IT" sz="1400" dirty="0">
                <a:solidFill>
                  <a:schemeClr val="bg1"/>
                </a:solidFill>
              </a:rPr>
              <a:t>, ecc.)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Governance: L’Agenzia Regionale Piemontese</a:t>
            </a:r>
          </a:p>
        </p:txBody>
      </p:sp>
    </p:spTree>
    <p:extLst>
      <p:ext uri="{BB962C8B-B14F-4D97-AF65-F5344CB8AC3E}">
        <p14:creationId xmlns:p14="http://schemas.microsoft.com/office/powerpoint/2010/main" val="30748958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/>
          <p:cNvSpPr>
            <a:spLocks noGrp="1"/>
          </p:cNvSpPr>
          <p:nvPr>
            <p:ph type="body" sz="quarter" idx="14"/>
          </p:nvPr>
        </p:nvSpPr>
        <p:spPr>
          <a:xfrm>
            <a:off x="366078" y="616632"/>
            <a:ext cx="8420100" cy="4298268"/>
          </a:xfrm>
        </p:spPr>
        <p:txBody>
          <a:bodyPr>
            <a:noAutofit/>
          </a:bodyPr>
          <a:lstStyle/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Legge Regionale di istituzione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Forma giuridica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Ambito territoriale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Competenze (gare, contratti, Pianificazione, tariffe, ecc.)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Recupero IVA si/no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Governance (Assemblea, </a:t>
            </a:r>
            <a:r>
              <a:rPr lang="it-IT" sz="1400" dirty="0" err="1">
                <a:solidFill>
                  <a:schemeClr val="bg1"/>
                </a:solidFill>
              </a:rPr>
              <a:t>CdA</a:t>
            </a:r>
            <a:r>
              <a:rPr lang="it-IT" sz="1400" dirty="0">
                <a:solidFill>
                  <a:schemeClr val="bg1"/>
                </a:solidFill>
              </a:rPr>
              <a:t>, ecc.)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Governance: L’Autorità della Calabria (ART)</a:t>
            </a:r>
          </a:p>
        </p:txBody>
      </p:sp>
    </p:spTree>
    <p:extLst>
      <p:ext uri="{BB962C8B-B14F-4D97-AF65-F5344CB8AC3E}">
        <p14:creationId xmlns:p14="http://schemas.microsoft.com/office/powerpoint/2010/main" val="19626892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/>
          <p:cNvSpPr>
            <a:spLocks noGrp="1"/>
          </p:cNvSpPr>
          <p:nvPr>
            <p:ph type="body" sz="quarter" idx="14"/>
          </p:nvPr>
        </p:nvSpPr>
        <p:spPr>
          <a:xfrm>
            <a:off x="366078" y="616632"/>
            <a:ext cx="8420100" cy="4298268"/>
          </a:xfrm>
        </p:spPr>
        <p:txBody>
          <a:bodyPr>
            <a:noAutofit/>
          </a:bodyPr>
          <a:lstStyle/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Legge Regionale di istituzione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Forma giuridica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Ambito territoriale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Competenze (gare, contratti, Pianificazione, tariffe, ecc.)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Recupero IVA si/no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Governance (Assemblea, </a:t>
            </a:r>
            <a:r>
              <a:rPr lang="it-IT" sz="1400" dirty="0" err="1">
                <a:solidFill>
                  <a:schemeClr val="bg1"/>
                </a:solidFill>
              </a:rPr>
              <a:t>CdA</a:t>
            </a:r>
            <a:r>
              <a:rPr lang="it-IT" sz="1400" dirty="0">
                <a:solidFill>
                  <a:schemeClr val="bg1"/>
                </a:solidFill>
              </a:rPr>
              <a:t>, ecc.)</a:t>
            </a:r>
          </a:p>
          <a:p>
            <a:pPr marL="214313" lvl="4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Esempi:</a:t>
            </a:r>
          </a:p>
          <a:p>
            <a:pPr marL="557213" lvl="5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 err="1">
                <a:solidFill>
                  <a:schemeClr val="bg1"/>
                </a:solidFill>
              </a:rPr>
              <a:t>Acamir</a:t>
            </a:r>
            <a:r>
              <a:rPr lang="it-IT" sz="1400" dirty="0">
                <a:solidFill>
                  <a:schemeClr val="bg1"/>
                </a:solidFill>
              </a:rPr>
              <a:t> Campania</a:t>
            </a:r>
          </a:p>
          <a:p>
            <a:pPr marL="557213" lvl="5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 err="1">
                <a:solidFill>
                  <a:schemeClr val="bg1"/>
                </a:solidFill>
              </a:rPr>
              <a:t>Astral</a:t>
            </a:r>
            <a:r>
              <a:rPr lang="it-IT" sz="1400" dirty="0">
                <a:solidFill>
                  <a:schemeClr val="bg1"/>
                </a:solidFill>
              </a:rPr>
              <a:t> Lazio</a:t>
            </a:r>
          </a:p>
          <a:p>
            <a:pPr marL="557213" lvl="5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RSM Roma Capitale</a:t>
            </a:r>
          </a:p>
          <a:p>
            <a:pPr marL="557213" lvl="5" indent="-214313" algn="just">
              <a:lnSpc>
                <a:spcPct val="120000"/>
              </a:lnSpc>
              <a:spcBef>
                <a:spcPts val="600"/>
              </a:spcBef>
            </a:pPr>
            <a:r>
              <a:rPr lang="it-IT" sz="1400" dirty="0">
                <a:solidFill>
                  <a:schemeClr val="bg1"/>
                </a:solidFill>
              </a:rPr>
              <a:t>Asset Puglia?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Governance: Agenzie di supporto</a:t>
            </a:r>
          </a:p>
        </p:txBody>
      </p:sp>
    </p:spTree>
    <p:extLst>
      <p:ext uri="{BB962C8B-B14F-4D97-AF65-F5344CB8AC3E}">
        <p14:creationId xmlns:p14="http://schemas.microsoft.com/office/powerpoint/2010/main" val="1510976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61DC4-8172-23C9-7C97-1E88377B8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A21EC960-7E66-CB2A-3EE0-0C08BFC7C2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6078" y="594330"/>
            <a:ext cx="8420100" cy="3620831"/>
          </a:xfrm>
        </p:spPr>
        <p:txBody>
          <a:bodyPr>
            <a:noAutofit/>
          </a:bodyPr>
          <a:lstStyle/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</a:rPr>
              <a:t>Le Agenzie, in varie forme, sono presenti in 7 Regioni su 21 Regioni e Province autonome, che coprono il 55% della popolazione italiana. 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</a:rPr>
              <a:t>Nelle altre 14 Regioni e Province autonome le competenze sono rimaste in capo agli enti: </a:t>
            </a:r>
          </a:p>
          <a:p>
            <a:pPr marL="285750" lvl="4" indent="-2857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it-IT" sz="1600" dirty="0">
                <a:solidFill>
                  <a:schemeClr val="bg1"/>
                </a:solidFill>
              </a:rPr>
              <a:t>la Regione per tutti i servizi (</a:t>
            </a:r>
            <a:r>
              <a:rPr lang="it-IT" sz="1600" dirty="0">
                <a:solidFill>
                  <a:schemeClr val="bg1"/>
                </a:solidFill>
                <a:latin typeface="+mn-lt"/>
                <a:cs typeface="+mn-cs"/>
              </a:rPr>
              <a:t>Friuli VG, </a:t>
            </a:r>
            <a:r>
              <a:rPr lang="it-IT" sz="1600" dirty="0" err="1">
                <a:solidFill>
                  <a:schemeClr val="bg1"/>
                </a:solidFill>
                <a:latin typeface="+mn-lt"/>
                <a:cs typeface="+mn-cs"/>
              </a:rPr>
              <a:t>VdO</a:t>
            </a:r>
            <a:r>
              <a:rPr lang="it-IT" sz="1600" dirty="0">
                <a:solidFill>
                  <a:schemeClr val="bg1"/>
                </a:solidFill>
                <a:latin typeface="+mn-lt"/>
                <a:cs typeface="+mn-cs"/>
              </a:rPr>
              <a:t>, Toscana, Basilicata e le Province Autonome di Trento e Bolzano) o solo per i servizi ferroviari ed extraurbani e i Comuni per quelli urbani (Abruzzo, Molise, Sardegna, Sicilia); </a:t>
            </a:r>
          </a:p>
          <a:p>
            <a:pPr marL="285750" lvl="4" indent="-2857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it-IT" sz="1600" dirty="0">
                <a:solidFill>
                  <a:schemeClr val="bg1"/>
                </a:solidFill>
                <a:latin typeface="+mn-lt"/>
                <a:cs typeface="+mn-cs"/>
              </a:rPr>
              <a:t>le Province in Puglia e Veneto e nelle Marche.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it-IT" sz="1600" dirty="0">
              <a:solidFill>
                <a:schemeClr val="bg1"/>
              </a:solidFill>
            </a:endParaRP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it-IT" sz="1600" dirty="0">
              <a:solidFill>
                <a:schemeClr val="bg1"/>
              </a:solidFill>
            </a:endParaRP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1F77EF07-D27D-EC42-398B-6FD98EEAD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Governance</a:t>
            </a:r>
          </a:p>
        </p:txBody>
      </p:sp>
    </p:spTree>
    <p:extLst>
      <p:ext uri="{BB962C8B-B14F-4D97-AF65-F5344CB8AC3E}">
        <p14:creationId xmlns:p14="http://schemas.microsoft.com/office/powerpoint/2010/main" val="450664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41B1A-88D0-27C3-F682-8D3A09AF6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DD6BD0AE-4920-0E5B-CDD9-24D502C60D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6078" y="594330"/>
            <a:ext cx="8420100" cy="4298268"/>
          </a:xfrm>
        </p:spPr>
        <p:txBody>
          <a:bodyPr>
            <a:noAutofit/>
          </a:bodyPr>
          <a:lstStyle/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</a:rPr>
              <a:t>Le Agenzie attive in </a:t>
            </a:r>
            <a:r>
              <a:rPr lang="it-IT" sz="1600" b="1" dirty="0">
                <a:solidFill>
                  <a:schemeClr val="bg1"/>
                </a:solidFill>
              </a:rPr>
              <a:t>Lombardia</a:t>
            </a:r>
            <a:r>
              <a:rPr lang="it-IT" sz="1600" dirty="0">
                <a:solidFill>
                  <a:schemeClr val="bg1"/>
                </a:solidFill>
              </a:rPr>
              <a:t> ed </a:t>
            </a:r>
            <a:r>
              <a:rPr lang="it-IT" sz="1600" b="1" dirty="0">
                <a:solidFill>
                  <a:schemeClr val="bg1"/>
                </a:solidFill>
              </a:rPr>
              <a:t>Emilia Romagna </a:t>
            </a:r>
            <a:r>
              <a:rPr lang="it-IT" sz="1600" dirty="0">
                <a:solidFill>
                  <a:schemeClr val="bg1"/>
                </a:solidFill>
              </a:rPr>
              <a:t>hanno competenze in ambito provinciale o multi-provinciale. Quelle Lombarde sono Enti pubblici obbligatori, quelle emiliano-romagnole sono Srl (per questo recuperano l’IVA) ed hanno gli Enti Locali come soci, nel caso della Lombardia anche la Regione è socia. 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</a:rPr>
              <a:t>Anche l’Agenzia di </a:t>
            </a:r>
            <a:r>
              <a:rPr lang="it-IT" sz="1600" b="1" dirty="0">
                <a:solidFill>
                  <a:schemeClr val="bg1"/>
                </a:solidFill>
              </a:rPr>
              <a:t>La Spezia </a:t>
            </a:r>
            <a:r>
              <a:rPr lang="it-IT" sz="1600" dirty="0">
                <a:solidFill>
                  <a:schemeClr val="bg1"/>
                </a:solidFill>
              </a:rPr>
              <a:t>ha competenza in ambito provinciale e forma societaria.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</a:rPr>
              <a:t>In </a:t>
            </a:r>
            <a:r>
              <a:rPr lang="it-IT" sz="1600" b="1" dirty="0">
                <a:solidFill>
                  <a:schemeClr val="bg1"/>
                </a:solidFill>
              </a:rPr>
              <a:t>Piemonte</a:t>
            </a:r>
            <a:r>
              <a:rPr lang="it-IT" sz="1600" dirty="0">
                <a:solidFill>
                  <a:schemeClr val="bg1"/>
                </a:solidFill>
              </a:rPr>
              <a:t> (Consorzio pubblico), </a:t>
            </a:r>
            <a:r>
              <a:rPr lang="it-IT" sz="1600" b="1" dirty="0">
                <a:solidFill>
                  <a:schemeClr val="bg1"/>
                </a:solidFill>
              </a:rPr>
              <a:t>Umbria</a:t>
            </a:r>
            <a:r>
              <a:rPr lang="it-IT" sz="1600" dirty="0">
                <a:solidFill>
                  <a:schemeClr val="bg1"/>
                </a:solidFill>
              </a:rPr>
              <a:t> (Srl, che recupera l’IVA) e </a:t>
            </a:r>
            <a:r>
              <a:rPr lang="it-IT" sz="1600" b="1" dirty="0">
                <a:solidFill>
                  <a:schemeClr val="bg1"/>
                </a:solidFill>
              </a:rPr>
              <a:t>Calabria</a:t>
            </a:r>
            <a:r>
              <a:rPr lang="it-IT" sz="1600" dirty="0">
                <a:solidFill>
                  <a:schemeClr val="bg1"/>
                </a:solidFill>
              </a:rPr>
              <a:t> l’Agenzia è regionale ed ha competenze anche sui servizi regionali (ferro e navigazione interna).</a:t>
            </a:r>
            <a:endParaRPr lang="it-IT" sz="1600" dirty="0">
              <a:solidFill>
                <a:srgbClr val="FF0000"/>
              </a:solidFill>
            </a:endParaRP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  <a:latin typeface="+mn-lt"/>
                <a:cs typeface="+mn-cs"/>
              </a:rPr>
              <a:t>In </a:t>
            </a:r>
            <a:r>
              <a:rPr lang="it-IT" sz="1600" b="1" dirty="0">
                <a:solidFill>
                  <a:schemeClr val="bg1"/>
                </a:solidFill>
                <a:latin typeface="+mn-lt"/>
                <a:cs typeface="+mn-cs"/>
              </a:rPr>
              <a:t>Campania</a:t>
            </a:r>
            <a:r>
              <a:rPr lang="it-IT" sz="1600" dirty="0">
                <a:solidFill>
                  <a:schemeClr val="bg1"/>
                </a:solidFill>
                <a:latin typeface="+mn-lt"/>
                <a:cs typeface="+mn-cs"/>
              </a:rPr>
              <a:t> (ACaMIR, Ente pubblico), </a:t>
            </a:r>
            <a:r>
              <a:rPr lang="it-IT" sz="1600" b="1" dirty="0">
                <a:solidFill>
                  <a:schemeClr val="bg1"/>
                </a:solidFill>
                <a:latin typeface="+mn-lt"/>
                <a:cs typeface="+mn-cs"/>
              </a:rPr>
              <a:t>Lazio</a:t>
            </a:r>
            <a:r>
              <a:rPr lang="it-IT" sz="1600" dirty="0">
                <a:solidFill>
                  <a:schemeClr val="bg1"/>
                </a:solidFill>
                <a:latin typeface="+mn-lt"/>
                <a:cs typeface="+mn-cs"/>
              </a:rPr>
              <a:t> (ASTRAL, SpA) e </a:t>
            </a:r>
            <a:r>
              <a:rPr lang="it-IT" sz="1600" b="1" dirty="0">
                <a:solidFill>
                  <a:schemeClr val="bg1"/>
                </a:solidFill>
                <a:latin typeface="+mn-lt"/>
                <a:cs typeface="+mn-cs"/>
              </a:rPr>
              <a:t>Roma Capitale </a:t>
            </a:r>
            <a:r>
              <a:rPr lang="it-IT" sz="1600" dirty="0">
                <a:solidFill>
                  <a:schemeClr val="bg1"/>
                </a:solidFill>
                <a:latin typeface="+mn-lt"/>
                <a:cs typeface="+mn-cs"/>
              </a:rPr>
              <a:t>(RSM Srl) le Agenzie operano a supporto dell’Ente ed i contratti restano di titolarità dell’Ente. 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600" dirty="0">
                <a:solidFill>
                  <a:schemeClr val="bg1"/>
                </a:solidFill>
              </a:rPr>
              <a:t>In </a:t>
            </a:r>
            <a:r>
              <a:rPr lang="it-IT" sz="1600" b="1" dirty="0">
                <a:solidFill>
                  <a:schemeClr val="bg1"/>
                </a:solidFill>
              </a:rPr>
              <a:t>Veneto</a:t>
            </a:r>
            <a:r>
              <a:rPr lang="it-IT" sz="1600" dirty="0">
                <a:solidFill>
                  <a:schemeClr val="bg1"/>
                </a:solidFill>
              </a:rPr>
              <a:t>, è prevista l’istituzione di Agenzie di ambito provinciale o multi-provinciale in sostituzione degli attuali Enti di governo provinciali, privi di personalità giuridica.</a:t>
            </a:r>
          </a:p>
          <a:p>
            <a:pPr marL="0" lvl="4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it-IT" sz="16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CF9CD4A7-C7D3-3112-88F1-21F2EED33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Governance: le Agenzie per ambito territoriale</a:t>
            </a:r>
          </a:p>
        </p:txBody>
      </p:sp>
    </p:spTree>
    <p:extLst>
      <p:ext uri="{BB962C8B-B14F-4D97-AF65-F5344CB8AC3E}">
        <p14:creationId xmlns:p14="http://schemas.microsoft.com/office/powerpoint/2010/main" val="132215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/>
          <p:cNvSpPr>
            <a:spLocks noGrp="1"/>
          </p:cNvSpPr>
          <p:nvPr>
            <p:ph type="body" sz="quarter" idx="14"/>
          </p:nvPr>
        </p:nvSpPr>
        <p:spPr>
          <a:xfrm>
            <a:off x="366078" y="616632"/>
            <a:ext cx="8420100" cy="34558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it-IT" dirty="0">
                <a:solidFill>
                  <a:schemeClr val="bg1"/>
                </a:solidFill>
              </a:rPr>
              <a:t>.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Agenzie per la mobilità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E4C21ED-5529-E133-5140-9FF36DC497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522" b="9653"/>
          <a:stretch/>
        </p:blipFill>
        <p:spPr>
          <a:xfrm>
            <a:off x="350202" y="581953"/>
            <a:ext cx="8314485" cy="439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99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/>
          <p:cNvSpPr>
            <a:spLocks noGrp="1"/>
          </p:cNvSpPr>
          <p:nvPr>
            <p:ph type="body" sz="quarter" idx="14"/>
          </p:nvPr>
        </p:nvSpPr>
        <p:spPr>
          <a:xfrm>
            <a:off x="366078" y="616632"/>
            <a:ext cx="8420100" cy="4298268"/>
          </a:xfrm>
        </p:spPr>
        <p:txBody>
          <a:bodyPr>
            <a:noAutofit/>
          </a:bodyPr>
          <a:lstStyle/>
          <a:p>
            <a:pPr marL="0" lvl="4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sz="1600" dirty="0">
                <a:solidFill>
                  <a:schemeClr val="bg1"/>
                </a:solidFill>
              </a:rPr>
              <a:t>L’analisi ha evidenziato l’esistenza di </a:t>
            </a:r>
            <a:r>
              <a:rPr lang="it-IT" sz="1600" b="1" dirty="0">
                <a:solidFill>
                  <a:schemeClr val="bg1"/>
                </a:solidFill>
              </a:rPr>
              <a:t>diversi modelli di </a:t>
            </a:r>
            <a:r>
              <a:rPr lang="it-IT" sz="1600" b="1" i="1" dirty="0">
                <a:solidFill>
                  <a:schemeClr val="bg1"/>
                </a:solidFill>
              </a:rPr>
              <a:t>governance</a:t>
            </a:r>
            <a:r>
              <a:rPr lang="it-IT" sz="1600" b="1" dirty="0">
                <a:solidFill>
                  <a:schemeClr val="bg1"/>
                </a:solidFill>
              </a:rPr>
              <a:t> basati sulle Agenzie</a:t>
            </a:r>
            <a:r>
              <a:rPr lang="it-IT" sz="1600" dirty="0">
                <a:solidFill>
                  <a:schemeClr val="bg1"/>
                </a:solidFill>
              </a:rPr>
              <a:t>, che si differenziano per forma giuridica (società o Ente pubblico), ambito territoriale di competenza (provinciale, multi-provinciale o regionale), patrimonio (possesso diretto di asset) e ruolo (Ente affidante o solo supporto).</a:t>
            </a:r>
          </a:p>
          <a:p>
            <a:pPr marL="0" lvl="4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sz="1600" dirty="0">
                <a:solidFill>
                  <a:schemeClr val="bg1"/>
                </a:solidFill>
              </a:rPr>
              <a:t>I modelli di governance individuati sono i seguenti (descritti nelle successive schede):</a:t>
            </a:r>
          </a:p>
          <a:p>
            <a:pPr marL="285750" lvl="4" indent="-285750" algn="just">
              <a:lnSpc>
                <a:spcPct val="120000"/>
              </a:lnSpc>
              <a:spcBef>
                <a:spcPts val="600"/>
              </a:spcBef>
            </a:pPr>
            <a:r>
              <a:rPr lang="it-IT" sz="1600" dirty="0">
                <a:solidFill>
                  <a:schemeClr val="bg1"/>
                </a:solidFill>
              </a:rPr>
              <a:t>Agenzie dell’Emilia Romagna</a:t>
            </a:r>
          </a:p>
          <a:p>
            <a:pPr marL="285750" lvl="4" indent="-285750" algn="just">
              <a:lnSpc>
                <a:spcPct val="120000"/>
              </a:lnSpc>
              <a:spcBef>
                <a:spcPts val="600"/>
              </a:spcBef>
            </a:pPr>
            <a:r>
              <a:rPr lang="it-IT" sz="1600" dirty="0">
                <a:solidFill>
                  <a:schemeClr val="bg1"/>
                </a:solidFill>
              </a:rPr>
              <a:t>Agenzie Lombarde</a:t>
            </a:r>
          </a:p>
          <a:p>
            <a:pPr marL="285750" lvl="4" indent="-285750" algn="just">
              <a:lnSpc>
                <a:spcPct val="120000"/>
              </a:lnSpc>
              <a:spcBef>
                <a:spcPts val="600"/>
              </a:spcBef>
            </a:pPr>
            <a:r>
              <a:rPr lang="it-IT" sz="1600" dirty="0">
                <a:solidFill>
                  <a:schemeClr val="bg1"/>
                </a:solidFill>
              </a:rPr>
              <a:t>Agenzia Piemontese</a:t>
            </a:r>
          </a:p>
          <a:p>
            <a:pPr marL="285750" lvl="4" indent="-285750" algn="just">
              <a:lnSpc>
                <a:spcPct val="120000"/>
              </a:lnSpc>
              <a:spcBef>
                <a:spcPts val="600"/>
              </a:spcBef>
            </a:pPr>
            <a:r>
              <a:rPr lang="it-IT" sz="1600" dirty="0">
                <a:solidFill>
                  <a:schemeClr val="bg1"/>
                </a:solidFill>
              </a:rPr>
              <a:t>Autorità Regionale Trasporti della Calabria</a:t>
            </a:r>
          </a:p>
          <a:p>
            <a:pPr marL="285750" lvl="4" indent="-285750" algn="just">
              <a:lnSpc>
                <a:spcPct val="120000"/>
              </a:lnSpc>
              <a:spcBef>
                <a:spcPts val="600"/>
              </a:spcBef>
            </a:pPr>
            <a:r>
              <a:rPr lang="it-IT" sz="1600" dirty="0">
                <a:solidFill>
                  <a:schemeClr val="bg1"/>
                </a:solidFill>
              </a:rPr>
              <a:t>Agenzia a supporto dell’Ente Affidante</a:t>
            </a:r>
          </a:p>
          <a:p>
            <a:pPr marL="285750" lvl="4" indent="-285750" algn="just">
              <a:lnSpc>
                <a:spcPct val="120000"/>
              </a:lnSpc>
              <a:spcBef>
                <a:spcPts val="600"/>
              </a:spcBef>
            </a:pPr>
            <a:r>
              <a:rPr lang="it-IT" sz="1600" dirty="0">
                <a:solidFill>
                  <a:schemeClr val="bg1"/>
                </a:solidFill>
              </a:rPr>
              <a:t>Gestione diretta Regionale</a:t>
            </a:r>
          </a:p>
          <a:p>
            <a:pPr marL="285750" lvl="4" indent="-285750" algn="just">
              <a:lnSpc>
                <a:spcPct val="120000"/>
              </a:lnSpc>
              <a:spcBef>
                <a:spcPts val="600"/>
              </a:spcBef>
            </a:pPr>
            <a:r>
              <a:rPr lang="it-IT" sz="1600" dirty="0">
                <a:solidFill>
                  <a:schemeClr val="bg1"/>
                </a:solidFill>
              </a:rPr>
              <a:t>Enti di Governo Provinciali.</a:t>
            </a:r>
          </a:p>
          <a:p>
            <a:pPr marL="0" lvl="4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it-IT" sz="1600" dirty="0">
              <a:solidFill>
                <a:schemeClr val="bg1"/>
              </a:solidFill>
            </a:endParaRPr>
          </a:p>
          <a:p>
            <a:pPr marL="0" lvl="4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it-IT" sz="1600" dirty="0">
              <a:solidFill>
                <a:schemeClr val="bg1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Governance: Modelli</a:t>
            </a:r>
          </a:p>
        </p:txBody>
      </p:sp>
    </p:spTree>
    <p:extLst>
      <p:ext uri="{BB962C8B-B14F-4D97-AF65-F5344CB8AC3E}">
        <p14:creationId xmlns:p14="http://schemas.microsoft.com/office/powerpoint/2010/main" val="620413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/>
          <p:cNvSpPr>
            <a:spLocks noGrp="1"/>
          </p:cNvSpPr>
          <p:nvPr>
            <p:ph type="body" sz="quarter" idx="14"/>
          </p:nvPr>
        </p:nvSpPr>
        <p:spPr>
          <a:xfrm>
            <a:off x="366078" y="616632"/>
            <a:ext cx="8420100" cy="39624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it-IT" dirty="0">
                <a:solidFill>
                  <a:schemeClr val="bg1"/>
                </a:solidFill>
              </a:rPr>
              <a:t>.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Modelli di Governance (1/3)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0940774F-515D-8A04-C42D-57CE0E5E1E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796921"/>
              </p:ext>
            </p:extLst>
          </p:nvPr>
        </p:nvGraphicFramePr>
        <p:xfrm>
          <a:off x="276673" y="652030"/>
          <a:ext cx="8389620" cy="4136880"/>
        </p:xfrm>
        <a:graphic>
          <a:graphicData uri="http://schemas.openxmlformats.org/drawingml/2006/table">
            <a:tbl>
              <a:tblPr/>
              <a:tblGrid>
                <a:gridCol w="1755327">
                  <a:extLst>
                    <a:ext uri="{9D8B030D-6E8A-4147-A177-3AD203B41FA5}">
                      <a16:colId xmlns:a16="http://schemas.microsoft.com/office/drawing/2014/main" val="2407017348"/>
                    </a:ext>
                  </a:extLst>
                </a:gridCol>
                <a:gridCol w="6634293">
                  <a:extLst>
                    <a:ext uri="{9D8B030D-6E8A-4147-A177-3AD203B41FA5}">
                      <a16:colId xmlns:a16="http://schemas.microsoft.com/office/drawing/2014/main" val="2403489805"/>
                    </a:ext>
                  </a:extLst>
                </a:gridCol>
              </a:tblGrid>
              <a:tr h="1746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Tema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Descrizione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725239"/>
                  </a:ext>
                </a:extLst>
              </a:tr>
              <a:tr h="511718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Agenzie dell’Emilia Romagna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Agenzie in forma di societaria (srl) delle quali gli Enti locali sono soci. </a:t>
                      </a:r>
                    </a:p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Sono individuate dalla L.R. n.30/1998 come facoltà per gli Enti Locali. Tutti gli Enti hanno scelto di costituire le Agenzie. </a:t>
                      </a:r>
                    </a:p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Gli ambiti territoriali corrispondono con i bacini di mobilità e sono provinciali o multi-provinciali (Ambiti).</a:t>
                      </a:r>
                    </a:p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In quanto Srl beneficiano del recupero dell’IVA. </a:t>
                      </a:r>
                    </a:p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Assemblea, Amministratore Unico e Direttore + Organismi consultivi intermedi.</a:t>
                      </a:r>
                    </a:p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Analogo modello per l’Agenzia dell’Umbria e per l’Agenzia di La Spezia (Liguria).</a:t>
                      </a:r>
                    </a:p>
                  </a:txBody>
                  <a:tcPr marT="36000" marB="36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181695"/>
                  </a:ext>
                </a:extLst>
              </a:tr>
              <a:tr h="502221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Agenzie Lombarde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Agenzie in forma di Ente pubblico attraverso le quali gli Enti Locali esercitano obbligatoriamente e congiuntamente le proprie funzioni (esercizio associato). Tra i soci è presente anche la Regione.</a:t>
                      </a:r>
                    </a:p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Gli ambiti territoriali corrispondono con i bacini di mobilità e sono provinciali o multi-provinciali. </a:t>
                      </a:r>
                    </a:p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Assemblea, </a:t>
                      </a:r>
                      <a:r>
                        <a:rPr lang="it-IT" sz="1600" b="0" i="0" u="none" strike="noStrike" dirty="0" err="1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CdA</a:t>
                      </a: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 e Direttore.</a:t>
                      </a:r>
                    </a:p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Gross cost per l’Agenzia di MI-MB-LO-PV</a:t>
                      </a:r>
                    </a:p>
                  </a:txBody>
                  <a:tcPr marT="36000" marB="36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982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9094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1DBAD-0618-DB18-C662-321675F02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2DD99DCC-4229-516F-09F3-2F327B8DA2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6078" y="616632"/>
            <a:ext cx="8420100" cy="39624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it-IT" dirty="0">
                <a:solidFill>
                  <a:schemeClr val="bg1"/>
                </a:solidFill>
              </a:rPr>
              <a:t>.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6A6862C3-3148-04CB-135C-3E8E30739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Modelli di Governance (2/3)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FC5183BA-D7AC-BB8E-22DE-6EAB34436D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178204"/>
              </p:ext>
            </p:extLst>
          </p:nvPr>
        </p:nvGraphicFramePr>
        <p:xfrm>
          <a:off x="276673" y="652030"/>
          <a:ext cx="8389620" cy="3405360"/>
        </p:xfrm>
        <a:graphic>
          <a:graphicData uri="http://schemas.openxmlformats.org/drawingml/2006/table">
            <a:tbl>
              <a:tblPr/>
              <a:tblGrid>
                <a:gridCol w="1755327">
                  <a:extLst>
                    <a:ext uri="{9D8B030D-6E8A-4147-A177-3AD203B41FA5}">
                      <a16:colId xmlns:a16="http://schemas.microsoft.com/office/drawing/2014/main" val="2407017348"/>
                    </a:ext>
                  </a:extLst>
                </a:gridCol>
                <a:gridCol w="6634293">
                  <a:extLst>
                    <a:ext uri="{9D8B030D-6E8A-4147-A177-3AD203B41FA5}">
                      <a16:colId xmlns:a16="http://schemas.microsoft.com/office/drawing/2014/main" val="2403489805"/>
                    </a:ext>
                  </a:extLst>
                </a:gridCol>
              </a:tblGrid>
              <a:tr h="17469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Tema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Descrizione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725239"/>
                  </a:ext>
                </a:extLst>
              </a:tr>
              <a:tr h="291166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Agenzia Piemontese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L’Agenzia  è un Consorzio – Ente pubblico di interesse regionale ed è competente per tutti i servizi di TPL della Regione (gomma, ferro e navigazione) ed è stata costituita in  base alla L.R. 1/2000 per l’esercizio in forma obbligatoriamente associata di tutte le funzioni, trasferite o delegate, in materia di TPL, degli Enti Locali e della Regione. </a:t>
                      </a:r>
                    </a:p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Ha una articolazione organizzativa e di </a:t>
                      </a:r>
                      <a:r>
                        <a:rPr lang="it-IT" sz="1600" b="0" i="1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governance</a:t>
                      </a: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 che valorizza i 4 Bacini.  </a:t>
                      </a:r>
                    </a:p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Assemblea, </a:t>
                      </a:r>
                      <a:r>
                        <a:rPr lang="it-IT" sz="1600" b="0" i="0" u="none" strike="noStrike" dirty="0" err="1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CdA</a:t>
                      </a: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 (eletti da Assemblee dei 4 bacini) e Direttore.</a:t>
                      </a:r>
                    </a:p>
                  </a:txBody>
                  <a:tcPr marT="36000" marB="36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54822"/>
                  </a:ext>
                </a:extLst>
              </a:tr>
              <a:tr h="291166"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Autorità Regionale Trasporti della Calabria</a:t>
                      </a:r>
                      <a:endParaRPr lang="it-IT" sz="1600" b="0" i="0" u="none" strike="noStrike" dirty="0">
                        <a:solidFill>
                          <a:srgbClr val="20497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L’autorità  è stata istituita dalla LR 35/2015 come Ente di governo del TPL regionale. </a:t>
                      </a:r>
                    </a:p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La Regione e gli enti locali vi partecipano obbligatoriamente per l’affidamento ed esecuzione dei contratti di servizio TPL sia ferroviari che automobilistici.</a:t>
                      </a:r>
                    </a:p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Assemblea, Comitato istituzionale (8 membri) e Direttore.</a:t>
                      </a:r>
                    </a:p>
                  </a:txBody>
                  <a:tcPr marT="36000" marB="360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624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0698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9B3BD-ECC5-F3D4-78EC-4E2790CDF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442BC186-0699-968D-98C9-7FDA9D5434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6078" y="616632"/>
            <a:ext cx="8420100" cy="39624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it-IT" dirty="0">
                <a:solidFill>
                  <a:schemeClr val="bg1"/>
                </a:solidFill>
              </a:rPr>
              <a:t>.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E28B6DD9-4D4A-A963-681D-D2218D6B0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Modelli di Governance 3/3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E3E76600-B8A2-4396-2B59-A9C8FF3303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724382"/>
              </p:ext>
            </p:extLst>
          </p:nvPr>
        </p:nvGraphicFramePr>
        <p:xfrm>
          <a:off x="276673" y="652030"/>
          <a:ext cx="8389620" cy="4361280"/>
        </p:xfrm>
        <a:graphic>
          <a:graphicData uri="http://schemas.openxmlformats.org/drawingml/2006/table">
            <a:tbl>
              <a:tblPr/>
              <a:tblGrid>
                <a:gridCol w="1755327">
                  <a:extLst>
                    <a:ext uri="{9D8B030D-6E8A-4147-A177-3AD203B41FA5}">
                      <a16:colId xmlns:a16="http://schemas.microsoft.com/office/drawing/2014/main" val="2407017348"/>
                    </a:ext>
                  </a:extLst>
                </a:gridCol>
                <a:gridCol w="6634293">
                  <a:extLst>
                    <a:ext uri="{9D8B030D-6E8A-4147-A177-3AD203B41FA5}">
                      <a16:colId xmlns:a16="http://schemas.microsoft.com/office/drawing/2014/main" val="2403489805"/>
                    </a:ext>
                  </a:extLst>
                </a:gridCol>
              </a:tblGrid>
              <a:tr h="174699">
                <a:tc>
                  <a:txBody>
                    <a:bodyPr/>
                    <a:lstStyle/>
                    <a:p>
                      <a:pPr algn="ctr" fontAlgn="ctr">
                        <a:spcAft>
                          <a:spcPts val="300"/>
                        </a:spcAft>
                      </a:pPr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Tema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300"/>
                        </a:spcAft>
                      </a:pPr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Descrizione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60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725239"/>
                  </a:ext>
                </a:extLst>
              </a:tr>
              <a:tr h="291166"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Agenzia a supporto dell’Ente Affidante</a:t>
                      </a:r>
                      <a:endParaRPr lang="it-IT" sz="1600" b="0" i="0" u="none" strike="noStrike" dirty="0">
                        <a:solidFill>
                          <a:srgbClr val="20497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300"/>
                        </a:spcAft>
                      </a:pPr>
                      <a:r>
                        <a:rPr lang="it-IT" sz="16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Campania</a:t>
                      </a: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 (ACaMIR, Ente pubblico), </a:t>
                      </a:r>
                      <a:r>
                        <a:rPr lang="it-IT" sz="16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Lazio</a:t>
                      </a: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 (ASTRAL, SpA) e </a:t>
                      </a:r>
                      <a:r>
                        <a:rPr lang="it-IT" sz="16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Roma Capitale </a:t>
                      </a: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(RSM Srl) hanno costituito delle Agenzie a supporto dell’Ente Regionale/Locale.</a:t>
                      </a:r>
                    </a:p>
                    <a:p>
                      <a:pPr algn="l" fontAlgn="b">
                        <a:spcAft>
                          <a:spcPts val="300"/>
                        </a:spcAft>
                      </a:pP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I contratti restano di titolarità dell’Ente che si avvale dell’Agenzia per le procedure di affidamento e  per la Gestione dei Contratti di servizio.</a:t>
                      </a:r>
                    </a:p>
                    <a:p>
                      <a:pPr algn="l" fontAlgn="b">
                        <a:spcAft>
                          <a:spcPts val="300"/>
                        </a:spcAft>
                      </a:pP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Funzioni ulteriori rispetto a TPL/mobilità: investimenti, materiale rotabile, gestione infrastrutture, gestione servizi amministrativi, ecc.</a:t>
                      </a:r>
                    </a:p>
                    <a:p>
                      <a:pPr algn="l" fontAlgn="b">
                        <a:spcAft>
                          <a:spcPts val="300"/>
                        </a:spcAft>
                      </a:pP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ASSET in Puglia svolge un ruolo similare a supporto della Regione degli </a:t>
                      </a:r>
                      <a:r>
                        <a:rPr lang="it-IT" sz="1600" b="0" i="0" u="none" strike="noStrike" dirty="0" err="1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EdG</a:t>
                      </a: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. </a:t>
                      </a:r>
                    </a:p>
                  </a:txBody>
                  <a:tcPr marT="36000" marB="36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958098"/>
                  </a:ext>
                </a:extLst>
              </a:tr>
              <a:tr h="291166"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Gestione diretta Regionale</a:t>
                      </a:r>
                      <a:endParaRPr lang="it-IT" sz="1600" b="0" i="0" u="none" strike="noStrike" dirty="0">
                        <a:solidFill>
                          <a:srgbClr val="20497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300"/>
                        </a:spcAft>
                      </a:pP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In Friuli VG, Valle d’Aosta, Toscana, Abruzzo, Molise, Basilicata, Sardegna, Sicilia e nelle due Province Autonome, le competenze sull’affidamento e  gestione dei contratti sono in capo alle Regioni stesse.</a:t>
                      </a:r>
                    </a:p>
                    <a:p>
                      <a:pPr algn="l" fontAlgn="b">
                        <a:spcAft>
                          <a:spcPts val="300"/>
                        </a:spcAft>
                      </a:pP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In Toscana la Regione opera in Gestione associata con le Province e i Comuni capoluogo.</a:t>
                      </a:r>
                    </a:p>
                  </a:txBody>
                  <a:tcPr marT="36000" marB="360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7146662"/>
                  </a:ext>
                </a:extLst>
              </a:tr>
              <a:tr h="291166"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Enti di Governo Provinciali</a:t>
                      </a:r>
                      <a:endParaRPr lang="it-IT" sz="1600" b="0" i="0" u="none" strike="noStrike" dirty="0">
                        <a:solidFill>
                          <a:srgbClr val="20497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300"/>
                        </a:spcAft>
                      </a:pP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In Puglia, nelle Marche e </a:t>
                      </a:r>
                      <a:r>
                        <a:rPr lang="it-IT" sz="1600" b="0" i="0" u="none" strike="noStrike" dirty="0" err="1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e</a:t>
                      </a:r>
                      <a:r>
                        <a:rPr lang="it-IT" sz="1600" b="0" i="0" u="none" strike="noStrike" dirty="0">
                          <a:solidFill>
                            <a:srgbClr val="204971"/>
                          </a:solidFill>
                          <a:effectLst/>
                          <a:latin typeface="Aptos Narrow" panose="020B0004020202020204" pitchFamily="34" charset="0"/>
                        </a:rPr>
                        <a:t> Veneto (ma sono previste Agenzie) gli Enti di Governo per i servizi urbani ed extraurbani dei Bacini provinciali sono stati individuati nelle Province.</a:t>
                      </a:r>
                    </a:p>
                  </a:txBody>
                  <a:tcPr marT="36000" marB="3600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108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9153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aletta_LEMTTA">
      <a:dk1>
        <a:srgbClr val="204971"/>
      </a:dk1>
      <a:lt1>
        <a:sysClr val="window" lastClr="FFFFFF"/>
      </a:lt1>
      <a:dk2>
        <a:srgbClr val="FFFFFF"/>
      </a:dk2>
      <a:lt2>
        <a:srgbClr val="00365F"/>
      </a:lt2>
      <a:accent1>
        <a:srgbClr val="008DD4"/>
      </a:accent1>
      <a:accent2>
        <a:srgbClr val="006098"/>
      </a:accent2>
      <a:accent3>
        <a:srgbClr val="75B5E3"/>
      </a:accent3>
      <a:accent4>
        <a:srgbClr val="E6F4FF"/>
      </a:accent4>
      <a:accent5>
        <a:srgbClr val="00365F"/>
      </a:accent5>
      <a:accent6>
        <a:srgbClr val="00C9A5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24606</TotalTime>
  <Words>2567</Words>
  <Application>Microsoft Office PowerPoint</Application>
  <PresentationFormat>Presentazione su schermo (16:9)</PresentationFormat>
  <Paragraphs>388</Paragraphs>
  <Slides>23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7" baseType="lpstr">
      <vt:lpstr>Aptos Narrow</vt:lpstr>
      <vt:lpstr>Arial</vt:lpstr>
      <vt:lpstr>Calibri</vt:lpstr>
      <vt:lpstr>Office Theme</vt:lpstr>
      <vt:lpstr>Governance e Gare in Italia</vt:lpstr>
      <vt:lpstr>Argomenti</vt:lpstr>
      <vt:lpstr>Governance</vt:lpstr>
      <vt:lpstr>Governance: le Agenzie per ambito territoriale</vt:lpstr>
      <vt:lpstr>Agenzie per la mobilità</vt:lpstr>
      <vt:lpstr>Governance: Modelli</vt:lpstr>
      <vt:lpstr>Modelli di Governance (1/3)</vt:lpstr>
      <vt:lpstr>Modelli di Governance (2/3)</vt:lpstr>
      <vt:lpstr>Modelli di Governance 3/3</vt:lpstr>
      <vt:lpstr>Stato degli affidamenti: Gare</vt:lpstr>
      <vt:lpstr>Stato degli affidamenti: In house e affidamenti diretti</vt:lpstr>
      <vt:lpstr>Stato affidamenti servizi automobilistici per Regione</vt:lpstr>
      <vt:lpstr>Correlazione tra Governance e stato delle gare?</vt:lpstr>
      <vt:lpstr>Presentazione standard di PowerPoint</vt:lpstr>
      <vt:lpstr>Sinottico Governance e gare</vt:lpstr>
      <vt:lpstr>Modelli di Governance: Sintesi</vt:lpstr>
      <vt:lpstr>Toscana</vt:lpstr>
      <vt:lpstr>Scheda tipo regionale</vt:lpstr>
      <vt:lpstr>Governance: Le Agenzie Lombarde</vt:lpstr>
      <vt:lpstr>Governance: Le Agenzie dell’Emilia Romagna</vt:lpstr>
      <vt:lpstr>Governance: L’Agenzia Regionale Piemontese</vt:lpstr>
      <vt:lpstr>Governance: L’Autorità della Calabria (ART)</vt:lpstr>
      <vt:lpstr>Governance: Agenzie di supporto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 Rossi</dc:creator>
  <cp:lastModifiedBy>Simone Gragnani</cp:lastModifiedBy>
  <cp:revision>196</cp:revision>
  <dcterms:created xsi:type="dcterms:W3CDTF">2021-05-10T08:19:58Z</dcterms:created>
  <dcterms:modified xsi:type="dcterms:W3CDTF">2024-10-17T07:12:27Z</dcterms:modified>
</cp:coreProperties>
</file>