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50"/>
  </p:notesMasterIdLst>
  <p:handoutMasterIdLst>
    <p:handoutMasterId r:id="rId51"/>
  </p:handoutMasterIdLst>
  <p:sldIdLst>
    <p:sldId id="1104" r:id="rId2"/>
    <p:sldId id="1200" r:id="rId3"/>
    <p:sldId id="1307" r:id="rId4"/>
    <p:sldId id="1308" r:id="rId5"/>
    <p:sldId id="1257" r:id="rId6"/>
    <p:sldId id="1256" r:id="rId7"/>
    <p:sldId id="1355" r:id="rId8"/>
    <p:sldId id="1310" r:id="rId9"/>
    <p:sldId id="1264" r:id="rId10"/>
    <p:sldId id="1277" r:id="rId11"/>
    <p:sldId id="1261" r:id="rId12"/>
    <p:sldId id="1324" r:id="rId13"/>
    <p:sldId id="1316" r:id="rId14"/>
    <p:sldId id="1356" r:id="rId15"/>
    <p:sldId id="1319" r:id="rId16"/>
    <p:sldId id="257" r:id="rId17"/>
    <p:sldId id="1341" r:id="rId18"/>
    <p:sldId id="1338" r:id="rId19"/>
    <p:sldId id="1284" r:id="rId20"/>
    <p:sldId id="1292" r:id="rId21"/>
    <p:sldId id="1293" r:id="rId22"/>
    <p:sldId id="1348" r:id="rId23"/>
    <p:sldId id="1311" r:id="rId24"/>
    <p:sldId id="1380" r:id="rId25"/>
    <p:sldId id="1358" r:id="rId26"/>
    <p:sldId id="1322" r:id="rId27"/>
    <p:sldId id="1366" r:id="rId28"/>
    <p:sldId id="1368" r:id="rId29"/>
    <p:sldId id="1357" r:id="rId30"/>
    <p:sldId id="1382" r:id="rId31"/>
    <p:sldId id="1291" r:id="rId32"/>
    <p:sldId id="1325" r:id="rId33"/>
    <p:sldId id="1326" r:id="rId34"/>
    <p:sldId id="1383" r:id="rId35"/>
    <p:sldId id="1381" r:id="rId36"/>
    <p:sldId id="1333" r:id="rId37"/>
    <p:sldId id="1334" r:id="rId38"/>
    <p:sldId id="1384" r:id="rId39"/>
    <p:sldId id="1385" r:id="rId40"/>
    <p:sldId id="1350" r:id="rId41"/>
    <p:sldId id="1353" r:id="rId42"/>
    <p:sldId id="1378" r:id="rId43"/>
    <p:sldId id="1375" r:id="rId44"/>
    <p:sldId id="1376" r:id="rId45"/>
    <p:sldId id="1379" r:id="rId46"/>
    <p:sldId id="1365" r:id="rId47"/>
    <p:sldId id="1386" r:id="rId48"/>
    <p:sldId id="1387" r:id="rId49"/>
  </p:sldIdLst>
  <p:sldSz cx="12192000" cy="6858000"/>
  <p:notesSz cx="6742113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53C432-C264-ACC7-4162-503B83DE3180}" name="Alessandro Avenali" initials="AA" userId="7b4f3a6c1f68aa53" providerId="Windows Live"/>
  <p188:author id="{7B4347BE-50EC-4327-065E-793F6639848A}" name="Mirko Giagnorio" initials="MG" userId="S::mirko.giagnorio@uniroma1.it::0b9f0ea4-c8d0-42fb-abaa-b327dbd57d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34"/>
    <a:srgbClr val="84A1B6"/>
    <a:srgbClr val="C0CED9"/>
    <a:srgbClr val="990000"/>
    <a:srgbClr val="FFB3B3"/>
    <a:srgbClr val="96AEC0"/>
    <a:srgbClr val="4597A0"/>
    <a:srgbClr val="0070C0"/>
    <a:srgbClr val="4678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39" autoAdjust="0"/>
    <p:restoredTop sz="91714" autoAdjust="0"/>
  </p:normalViewPr>
  <p:slideViewPr>
    <p:cSldViewPr snapToGrid="0">
      <p:cViewPr varScale="1">
        <p:scale>
          <a:sx n="89" d="100"/>
          <a:sy n="89" d="100"/>
        </p:scale>
        <p:origin x="56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8/10/relationships/authors" Target="author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22317" cy="494187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8223" y="3"/>
            <a:ext cx="2922317" cy="494187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E809E14C-69D2-442F-A48B-623AC6468893}" type="datetimeFigureOut">
              <a:rPr lang="it-IT" smtClean="0"/>
              <a:t>25/06/2025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78480"/>
            <a:ext cx="2922317" cy="49418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8223" y="9378480"/>
            <a:ext cx="2922317" cy="49418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6DD478D0-A97C-49E7-A31C-2AA09E0C5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89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2" cy="49534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DFA804CE-8E67-4A4F-B1FC-4F84FE589E6C}" type="datetimeFigureOut">
              <a:rPr lang="it-IT" smtClean="0"/>
              <a:t>25/06/2025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2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321"/>
            <a:ext cx="2921582" cy="49534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72" y="9377321"/>
            <a:ext cx="2921582" cy="495347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D7925EE2-D819-4F9B-AEE5-B8F1C48294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52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04433">
              <a:defRPr/>
            </a:pPr>
            <a:fld id="{AC9F28C9-0BCB-435A-8EBD-F2739BBCA547}" type="slidenum">
              <a:rPr lang="it-IT" altLang="it-IT">
                <a:solidFill>
                  <a:prstClr val="black"/>
                </a:solidFill>
                <a:latin typeface="Calibri" panose="020F0502020204030204"/>
              </a:rPr>
              <a:pPr defTabSz="904433">
                <a:defRPr/>
              </a:pPr>
              <a:t>1</a:t>
            </a:fld>
            <a:endParaRPr lang="it-IT" altLang="it-IT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922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B379B-79C3-3AFD-029E-0F5C3AAB7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402017-95C6-3046-447E-066635274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04433">
              <a:defRPr/>
            </a:pPr>
            <a:fld id="{AC9F28C9-0BCB-435A-8EBD-F2739BBCA547}" type="slidenum">
              <a:rPr lang="it-IT" altLang="it-IT">
                <a:solidFill>
                  <a:prstClr val="black"/>
                </a:solidFill>
                <a:latin typeface="Calibri" panose="020F0502020204030204"/>
              </a:rPr>
              <a:pPr defTabSz="904433">
                <a:defRPr/>
              </a:pPr>
              <a:t>48</a:t>
            </a:fld>
            <a:endParaRPr lang="it-IT" altLang="it-IT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4C92CAE-0207-32F6-CB16-70378E460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707EC7C-B6D5-E84D-A337-3ECF68004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179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https://temi.camera.it/leg19/temi/il-trasporto-pubblico-locale.html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25EE2-D819-4F9B-AEE5-B8F1C482940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60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25EE2-D819-4F9B-AEE5-B8F1C482940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74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25EE2-D819-4F9B-AEE5-B8F1C482940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609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25EE2-D819-4F9B-AEE5-B8F1C482940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60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8858E-98D9-DB3F-794E-4AD231A9C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39A0B1-EE8B-F5DD-9D1B-8C7D79D54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1597603-49D9-89A8-4BCB-614DF9925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F55A57-A820-1D8E-E702-AF6C2A3E3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25EE2-D819-4F9B-AEE5-B8F1C482940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4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25EE2-D819-4F9B-AEE5-B8F1C482940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291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9469E-7DCF-6E8C-11EA-16E6E717F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C6CE1B4-80B1-167C-68EA-D8ED18B9B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5F43285-1E54-15E1-289E-58B7095D2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8D011B-8B4E-79EC-5950-9224B1B36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25EE2-D819-4F9B-AEE5-B8F1C482940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67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A85E1-3B54-116A-13B4-D781CC07C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7A37C5-6964-1134-F9D3-DE1E79E8F6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A9AECEA-45EB-DE56-E93A-C737F5AEE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54108B-572C-CE32-B906-D97B2EFBF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25EE2-D819-4F9B-AEE5-B8F1C482940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50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14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CBB4CC-F21B-54AD-24F8-BA2A77201B0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BFFBDA9-3BD6-D226-7D36-34B4E051E1E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85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E44B91C-F94C-15D6-BE2A-32410CC2D0C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9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1F21E4-B2C3-5852-2E3D-DB46C32177B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37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9BD665-1517-8935-9A8C-F2C2CC7452C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36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95A64B3-478F-197E-B36F-D9CB280F268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76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06B938-685C-7BBB-6A4A-0153D9D1A66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65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402016-BDAC-CB14-0627-F9225E6754C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56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6F9BC2-DEFC-F6B1-C93F-18AB38817CF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5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1E8C9D9-C67D-382E-FA6A-344C757FB99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3" y="6232853"/>
            <a:ext cx="1852611" cy="625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8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5D6BD-6077-4366-BBFB-AF51178D15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2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67138" y="795338"/>
            <a:ext cx="6138862" cy="685800"/>
          </a:xfrm>
        </p:spPr>
        <p:txBody>
          <a:bodyPr/>
          <a:lstStyle/>
          <a:p>
            <a:pPr algn="l"/>
            <a:endParaRPr lang="it-IT" altLang="it-IT" sz="1800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0CED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846" name="Picture 30" descr="Immaginepp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1434" r="243" b="34226"/>
          <a:stretch/>
        </p:blipFill>
        <p:spPr bwMode="auto">
          <a:xfrm>
            <a:off x="-1968" y="3429000"/>
            <a:ext cx="12193968" cy="35476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76114" y="416888"/>
            <a:ext cx="10037804" cy="2455300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+mn-lt"/>
                <a:ea typeface="Arial Narrow" charset="0"/>
                <a:cs typeface="Arial Narrow" charset="0"/>
              </a:rPr>
              <a:t>L’adeguatezza delle risorse per il finanziamento del trasporto pubblico locale:</a:t>
            </a:r>
            <a:br>
              <a:rPr lang="it-IT" sz="4000" b="1" dirty="0">
                <a:latin typeface="+mn-lt"/>
                <a:ea typeface="Arial Narrow" charset="0"/>
                <a:cs typeface="Arial Narrow" charset="0"/>
              </a:rPr>
            </a:br>
            <a:r>
              <a:rPr lang="it-IT" sz="4000" b="1" dirty="0">
                <a:latin typeface="+mn-lt"/>
                <a:ea typeface="Arial Narrow" charset="0"/>
                <a:cs typeface="Arial Narrow" charset="0"/>
              </a:rPr>
              <a:t>il contesto e le proposte</a:t>
            </a:r>
            <a:br>
              <a:rPr lang="it-IT" sz="3200" dirty="0"/>
            </a:br>
            <a:br>
              <a:rPr lang="it-IT" sz="2400" b="1" dirty="0"/>
            </a:br>
            <a:r>
              <a:rPr lang="it-IT" sz="2400" dirty="0"/>
              <a:t>26 </a:t>
            </a:r>
            <a:r>
              <a:rPr lang="it-IT" sz="2400" dirty="0">
                <a:latin typeface="+mn-lt"/>
              </a:rPr>
              <a:t>giugno 2025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015591" y="5487005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Tiziana D’Alfonso (tiziana.dalfonso@uniroma1.it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Daniele De Santis (daniele.desantis@uniroma1.it)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Mirko Giagnorio (mirko.giagnorio@uniroma1.it)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Giorgio Matteucci (giorgio.matteucci@uniroma1.it)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71ECAE-BAFF-65A2-309D-7F7F68D2A31D}"/>
              </a:ext>
            </a:extLst>
          </p:cNvPr>
          <p:cNvSpPr/>
          <p:nvPr/>
        </p:nvSpPr>
        <p:spPr>
          <a:xfrm>
            <a:off x="0" y="3433586"/>
            <a:ext cx="2833352" cy="1073133"/>
          </a:xfrm>
          <a:prstGeom prst="rect">
            <a:avLst/>
          </a:prstGeom>
          <a:solidFill>
            <a:srgbClr val="822434"/>
          </a:solidFill>
          <a:ln>
            <a:solidFill>
              <a:srgbClr val="8224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5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4EE78-F1CD-2681-4214-C55F4CA8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13248-274B-BA47-1EB2-514B6103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10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2C6A43EE-6D0C-951D-ED5C-12160387B25E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Gli input del modello proposto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8F841132-5BF2-3BC0-0B21-7673EF99D493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10</a:t>
            </a:fld>
            <a:endParaRPr lang="nb-NO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56BC2F24-2E8F-D0F1-70F6-3D9DDBD814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009" y="1344118"/>
                <a:ext cx="11121980" cy="4169764"/>
              </a:xfrm>
            </p:spPr>
            <p:txBody>
              <a:bodyPr>
                <a:noAutofit/>
              </a:bodyPr>
              <a:lstStyle/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it-IT" sz="1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rappresenta il </a:t>
                </a:r>
                <a:r>
                  <a:rPr lang="it-IT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numero di spostamenti totali</a:t>
                </a:r>
                <a:r>
                  <a:rPr lang="it-IT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ciascuna Regione</a:t>
                </a:r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effettuati con modalità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tra l’origine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la destinazione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j</m:t>
                    </m:r>
                  </m:oMath>
                </a14:m>
                <a:r>
                  <a:rPr lang="it-IT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ottenuti dall’aggregazione degli </a:t>
                </a:r>
                <a:r>
                  <a:rPr lang="it-IT" sz="1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spostamenti</a:t>
                </a:r>
              </a:p>
              <a:p>
                <a:pPr marL="627063" lvl="1" indent="-169863" algn="just">
                  <a:lnSpc>
                    <a:spcPct val="100000"/>
                  </a:lnSpc>
                  <a:spcBef>
                    <a:spcPts val="100"/>
                  </a:spcBef>
                  <a:buFont typeface="Calibri" panose="020F0502020204030204" pitchFamily="34" charset="0"/>
                  <a:buChar char="‒"/>
                </a:pPr>
                <a:r>
                  <a:rPr lang="it-IT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sistematici dei residenti</a:t>
                </a:r>
              </a:p>
              <a:p>
                <a:pPr marL="627063" lvl="1" indent="-169863" algn="just">
                  <a:lnSpc>
                    <a:spcPct val="100000"/>
                  </a:lnSpc>
                  <a:spcBef>
                    <a:spcPts val="100"/>
                  </a:spcBef>
                  <a:buFont typeface="Calibri" panose="020F0502020204030204" pitchFamily="34" charset="0"/>
                  <a:buChar char="‒"/>
                </a:pPr>
                <a:r>
                  <a:rPr lang="it-IT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erratici dei residenti</a:t>
                </a:r>
              </a:p>
              <a:p>
                <a:pPr marL="627063" lvl="1" indent="-169863" algn="just">
                  <a:lnSpc>
                    <a:spcPct val="100000"/>
                  </a:lnSpc>
                  <a:spcBef>
                    <a:spcPts val="100"/>
                  </a:spcBef>
                  <a:buFont typeface="Calibri" panose="020F0502020204030204" pitchFamily="34" charset="0"/>
                  <a:buChar char="‒"/>
                </a:pPr>
                <a:r>
                  <a:rPr lang="it-IT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sistematici/erratici dei non residenti</a:t>
                </a:r>
              </a:p>
              <a:p>
                <a:pPr marL="627063" lvl="1" indent="-169863" algn="just">
                  <a:lnSpc>
                    <a:spcPct val="100000"/>
                  </a:lnSpc>
                  <a:spcBef>
                    <a:spcPts val="100"/>
                  </a:spcBef>
                  <a:buFont typeface="Calibri" panose="020F0502020204030204" pitchFamily="34" charset="0"/>
                  <a:buChar char="‒"/>
                </a:pPr>
                <a:r>
                  <a:rPr lang="it-IT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sistematici/erratici dovuti alla domanda potenziale</a:t>
                </a:r>
              </a:p>
              <a:p>
                <a:pPr marL="265113" indent="0" algn="just">
                  <a:lnSpc>
                    <a:spcPct val="100000"/>
                  </a:lnSpc>
                  <a:spcBef>
                    <a:spcPts val="100"/>
                  </a:spcBef>
                  <a:buNone/>
                </a:pPr>
                <a:r>
                  <a:rPr lang="it-IT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Per gli spostamenti intra-comunali origine e destinazione coincidono (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it-IT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rappresenta la </a:t>
                </a:r>
                <a:r>
                  <a:rPr lang="it-IT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capacità media </a:t>
                </a:r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delle corse offerte relativamente alla modalità TPL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𝐿𝑓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it-IT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rappresenta il </a:t>
                </a:r>
                <a:r>
                  <a:rPr lang="it-IT" sz="18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load </a:t>
                </a:r>
                <a:r>
                  <a:rPr lang="it-IT" sz="18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factor</a:t>
                </a:r>
                <a:r>
                  <a:rPr lang="it-IT" sz="18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t-IT" sz="18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medio della regione R per la modalità m;</a:t>
                </a:r>
              </a:p>
              <a:p>
                <a:pPr marL="342900" lvl="0" indent="-342900" algn="just">
                  <a:lnSpc>
                    <a:spcPct val="115000"/>
                  </a:lnSpc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sSub>
                      <m:sSubPr>
                        <m:ctrlPr>
                          <a:rPr lang="it-IT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è la </a:t>
                </a:r>
                <a:r>
                  <a:rPr lang="it-IT" sz="18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distanza</a:t>
                </a:r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tra l’origine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la destinazione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it-IT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misurata in chilometri;</a:t>
                </a:r>
                <a:endParaRPr lang="it-IT" sz="1800" dirty="0">
                  <a:latin typeface="Calibri "/>
                </a:endParaRPr>
              </a:p>
              <a:p>
                <a:pPr algn="just">
                  <a:lnSpc>
                    <a:spcPct val="100000"/>
                  </a:lnSpc>
                </a:pPr>
                <a:endParaRPr lang="it-IT" sz="1800" dirty="0">
                  <a:latin typeface="Calibri "/>
                </a:endParaRPr>
              </a:p>
              <a:p>
                <a:pPr algn="just">
                  <a:lnSpc>
                    <a:spcPct val="100000"/>
                  </a:lnSpc>
                </a:pPr>
                <a:endParaRPr lang="it-IT" sz="1800" dirty="0">
                  <a:latin typeface="Calibri "/>
                </a:endParaRPr>
              </a:p>
              <a:p>
                <a:pPr algn="just">
                  <a:lnSpc>
                    <a:spcPct val="100000"/>
                  </a:lnSpc>
                </a:pPr>
                <a:endParaRPr lang="it-IT" sz="1800" dirty="0">
                  <a:latin typeface="Calibri 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it-IT" sz="1800" dirty="0">
                  <a:latin typeface="Calibri "/>
                </a:endParaRPr>
              </a:p>
            </p:txBody>
          </p:sp>
        </mc:Choice>
        <mc:Fallback>
          <p:sp>
            <p:nvSpPr>
              <p:cNvPr id="13" name="Segnaposto contenuto 2">
                <a:extLst>
                  <a:ext uri="{FF2B5EF4-FFF2-40B4-BE49-F238E27FC236}">
                    <a16:creationId xmlns:a16="http://schemas.microsoft.com/office/drawing/2014/main" id="{56BC2F24-2E8F-D0F1-70F6-3D9DDBD81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009" y="1344118"/>
                <a:ext cx="11121980" cy="4169764"/>
              </a:xfrm>
              <a:blipFill>
                <a:blip r:embed="rId2"/>
                <a:stretch>
                  <a:fillRect l="-493" r="-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2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226A8-47D0-4B1C-0FF4-92C6C09BA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ED1F0E-63FA-8265-F75A-531FAB37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11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A762A47D-05B3-7C10-F4D5-DBE3E050163C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Dati per l’analisi della domanda di trasporto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A59FA78A-4A7A-EB54-9ED5-88AC5F4844A2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11</a:t>
            </a:fld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BDF66F3-FED5-B158-BF88-A80374FA6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07" y="902879"/>
            <a:ext cx="9439525" cy="530888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3F2EA15-256B-3051-4FCE-4358452661F9}"/>
              </a:ext>
            </a:extLst>
          </p:cNvPr>
          <p:cNvSpPr/>
          <p:nvPr/>
        </p:nvSpPr>
        <p:spPr>
          <a:xfrm>
            <a:off x="2644461" y="953298"/>
            <a:ext cx="2987899" cy="5207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66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9494E5-F1BB-4E04-0ED4-B711DD1EB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80" y="1005050"/>
            <a:ext cx="11592000" cy="4847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Matrice del pendolarismo (ISTAT, 2011)</a:t>
            </a:r>
            <a:r>
              <a:rPr lang="it-IT" sz="1600" dirty="0"/>
              <a:t>: contiene informazioni sugli spostamenti per motivi di studio o di lavoro (28.871.447 individui). </a:t>
            </a:r>
            <a:br>
              <a:rPr lang="it-IT" sz="1600" b="1" dirty="0"/>
            </a:br>
            <a:r>
              <a:rPr lang="it-IT" sz="13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https://www.istat.it/it/archivio/139381</a:t>
            </a:r>
            <a:endParaRPr lang="it-IT" sz="1300" b="1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Matrici delle distanze per provincia (ISTAT, 2021)</a:t>
            </a:r>
            <a:r>
              <a:rPr lang="it-IT" sz="1600" dirty="0"/>
              <a:t>: ciascuna provincia ha una matrice contenente i dati relativi alle distanze da tutti i comuni appartenenti alla provincia verso tutti i comuni italiani. </a:t>
            </a:r>
            <a:br>
              <a:rPr lang="it-IT" sz="1600" b="1" dirty="0"/>
            </a:br>
            <a:r>
              <a:rPr lang="it-IT" sz="13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https://www.istat.it/it/archivio/157423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Variazioni amministrative e territoriali dei comuni dal 1991 (ISTAT, 2024)</a:t>
            </a:r>
            <a:br>
              <a:rPr lang="it-IT" sz="1600" b="1" dirty="0"/>
            </a:br>
            <a:r>
              <a:rPr lang="it-IT" sz="1300" u="sng" dirty="0">
                <a:solidFill>
                  <a:srgbClr val="467886"/>
                </a:solidFill>
              </a:rPr>
              <a:t>https://www.istat.it/it/archivio/6789 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Spostamento per studio o lavoro – comuni (ISTAT, 2019)</a:t>
            </a:r>
            <a:br>
              <a:rPr lang="it-IT" sz="1600" dirty="0"/>
            </a:br>
            <a:r>
              <a:rPr lang="it-IT" sz="13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http://dati-censimentipermanenti.istat.it/</a:t>
            </a:r>
            <a:endParaRPr lang="it-IT" sz="13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Movimento dei clienti negli esercizi ricettivi (ISTAT, 2022)</a:t>
            </a:r>
            <a:r>
              <a:rPr lang="it-IT" sz="1600" dirty="0"/>
              <a:t>: per ciascuna regione indica il numero di arrivi e di presenze annue.</a:t>
            </a:r>
            <a:br>
              <a:rPr lang="it-IT" sz="1600" dirty="0"/>
            </a:br>
            <a:r>
              <a:rPr lang="it-IT" sz="13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https://esploradati.istat.it/databrowser/#/it/dw/categories/IT1,Z0700SER,1.0/SER_TOURISM/DCSC_TUR_OCCMONTH/IT1,122_54_DF_DCSC_TUR_3,1.0</a:t>
            </a:r>
            <a:endParaRPr lang="it-IT" sz="1300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Popolazione residente (ISTAT, 2022 e 2024)</a:t>
            </a:r>
            <a:br>
              <a:rPr lang="it-IT" sz="1600" b="1" dirty="0"/>
            </a:br>
            <a:r>
              <a:rPr lang="it-IT" sz="13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http://dati.istat.it/Index.aspx?DataSetCode=DCIS_POPRES1#</a:t>
            </a:r>
            <a:endParaRPr lang="it-IT" sz="13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Dati sulla domanda erratica e sulla propensione allo shift privato-pubblico –&gt; </a:t>
            </a:r>
            <a:r>
              <a:rPr lang="it-IT" sz="1600" b="1" dirty="0" err="1"/>
              <a:t>Audimob</a:t>
            </a:r>
            <a:r>
              <a:rPr lang="it-IT" sz="1600" b="1" dirty="0"/>
              <a:t> rapporto annuale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Dati sulle distanze intra-comunali –&gt; Sapienza /Data </a:t>
            </a:r>
            <a:r>
              <a:rPr lang="it-IT" sz="1600" b="1" dirty="0" err="1"/>
              <a:t>mobility</a:t>
            </a:r>
            <a:endParaRPr lang="it-IT" sz="1600" b="1" strike="sngStrike" dirty="0"/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it-IT" sz="1600" b="1" dirty="0"/>
              <a:t>Dati su capacità dei veicoli –&gt; Elaborazioni Sapienza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DA151F-386F-9C9F-345C-2B0E8B63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12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396331B-0E6F-5ADD-60A9-11AECF49A3D1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Fonti dei dati in input per la determinazione dei LAS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Segnaposto numero diapositiva 7">
            <a:extLst>
              <a:ext uri="{FF2B5EF4-FFF2-40B4-BE49-F238E27FC236}">
                <a16:creationId xmlns:a16="http://schemas.microsoft.com/office/drawing/2014/main" id="{E5DD3D48-C404-2C82-D1BA-E608147AAE15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12</a:t>
            </a:fld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D8ED5-CCCD-A53D-3EC0-E8FCE497E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63BE7A-9FE2-F53B-403F-2C05C0AF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1465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Spostamenti giornalieri per modalità – Istat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0B0D02-867E-B617-6189-97EDC4B0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FD35862-C2D9-E8AB-F218-BA7DB1CD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83B9F4-04E3-A7EF-648F-7038767F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0" y="1493382"/>
            <a:ext cx="11671738" cy="37383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AB0A939-57F3-4424-308B-41D5A6791CA9}"/>
              </a:ext>
            </a:extLst>
          </p:cNvPr>
          <p:cNvSpPr/>
          <p:nvPr/>
        </p:nvSpPr>
        <p:spPr>
          <a:xfrm>
            <a:off x="1292469" y="1397977"/>
            <a:ext cx="4084028" cy="3966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6825CE-66B5-ECDF-FFC1-868B1EB895AB}"/>
              </a:ext>
            </a:extLst>
          </p:cNvPr>
          <p:cNvSpPr/>
          <p:nvPr/>
        </p:nvSpPr>
        <p:spPr>
          <a:xfrm>
            <a:off x="6172201" y="1397976"/>
            <a:ext cx="2438400" cy="3966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B10EF8-85F4-6023-A184-81608298E2EA}"/>
              </a:ext>
            </a:extLst>
          </p:cNvPr>
          <p:cNvSpPr txBox="1"/>
          <p:nvPr/>
        </p:nvSpPr>
        <p:spPr>
          <a:xfrm>
            <a:off x="6965314" y="5460022"/>
            <a:ext cx="509123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Switch modale </a:t>
            </a:r>
            <a:r>
              <a:rPr lang="it-IT" dirty="0"/>
              <a:t>(domanda potenziale)→ gli spostamenti sono stati stimati a partire dal 5% degli spostamenti su mezzo privato proiettati sull’anno</a:t>
            </a:r>
          </a:p>
        </p:txBody>
      </p:sp>
      <p:sp>
        <p:nvSpPr>
          <p:cNvPr id="10" name="Freccia angolare in su 9">
            <a:extLst>
              <a:ext uri="{FF2B5EF4-FFF2-40B4-BE49-F238E27FC236}">
                <a16:creationId xmlns:a16="http://schemas.microsoft.com/office/drawing/2014/main" id="{08D32C6C-A8E7-0F2D-EC72-FC0C62D5BD3D}"/>
              </a:ext>
            </a:extLst>
          </p:cNvPr>
          <p:cNvSpPr/>
          <p:nvPr/>
        </p:nvSpPr>
        <p:spPr>
          <a:xfrm rot="5400000">
            <a:off x="6295116" y="5555325"/>
            <a:ext cx="606536" cy="482472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8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A6D8203-7332-7983-1A8A-D08289D8D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A116B-D340-066E-A2AA-5F2BE1BF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1465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Spostamenti giornalieri per modalità – Istat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C3B8015-0DAD-3C67-4E5F-E34BC481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54EE19-C55C-5435-4DE8-165390C1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14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90CAD85-C825-A09B-C6E3-DB4C44CC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98" y="1497942"/>
            <a:ext cx="10658323" cy="2438700"/>
          </a:xfrm>
        </p:spPr>
        <p:txBody>
          <a:bodyPr>
            <a:noAutofit/>
          </a:bodyPr>
          <a:lstStyle/>
          <a:p>
            <a:r>
              <a:rPr lang="it-IT" sz="1600" dirty="0"/>
              <a:t>Gli spostamenti rilavati dalla matrice ISTAT fanno riferimento alla modalità prevalente</a:t>
            </a:r>
          </a:p>
          <a:p>
            <a:pPr lvl="1"/>
            <a:r>
              <a:rPr lang="it-IT" sz="1600" dirty="0"/>
              <a:t>Chi effettua un viaggio utilizzando due modalità (es. metro + autobus) dichiara un solo spostamento in relazione alla modalità prevalente, ha un impatto rilevante nelle città dove coesistono diverse modalità</a:t>
            </a:r>
          </a:p>
          <a:p>
            <a:r>
              <a:rPr lang="it-IT" sz="1600" dirty="0"/>
              <a:t>Gli spostamenti rilavati dalla matrice ISTAT fanno riferimento ai soli spostamenti sistematici (scuola, lavoro), non rileva </a:t>
            </a:r>
          </a:p>
          <a:p>
            <a:pPr lvl="1"/>
            <a:r>
              <a:rPr lang="it-IT" sz="1600" dirty="0"/>
              <a:t>gli spostamenti c.d. erratici (svago, sport </a:t>
            </a:r>
            <a:r>
              <a:rPr lang="it-IT" sz="1600" dirty="0" err="1"/>
              <a:t>etc</a:t>
            </a:r>
            <a:r>
              <a:rPr lang="it-IT" sz="1600" dirty="0"/>
              <a:t>) </a:t>
            </a:r>
          </a:p>
          <a:p>
            <a:pPr lvl="1"/>
            <a:r>
              <a:rPr lang="it-IT" sz="1600" dirty="0"/>
              <a:t>gli spostamenti occasionali effettuati da persone non residenti nella regione (es. turismo): tali spostamenti possono variare molto da regione a regione.</a:t>
            </a:r>
          </a:p>
          <a:p>
            <a:r>
              <a:rPr lang="it-IT" sz="1600" dirty="0"/>
              <a:t>Gli spostamenti rilavati dalla matrice ISTAT fanno riferimento alle infrastrutture del 2011, non rileva gli spostamenti dovuti a nuove infrastrutture realizzate successivamente</a:t>
            </a:r>
          </a:p>
          <a:p>
            <a:pPr lvl="1"/>
            <a:r>
              <a:rPr lang="it-IT" sz="1600" dirty="0"/>
              <a:t>Tram: Firenze, Venezia</a:t>
            </a:r>
          </a:p>
          <a:p>
            <a:pPr lvl="1"/>
            <a:r>
              <a:rPr lang="it-IT" sz="1600" dirty="0"/>
              <a:t>Metropolitana: Linea C a Roma, Linea M4 e M5 a Milano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2F4417-D94E-BD90-F12D-6FC1825982C6}"/>
              </a:ext>
            </a:extLst>
          </p:cNvPr>
          <p:cNvSpPr txBox="1"/>
          <p:nvPr/>
        </p:nvSpPr>
        <p:spPr>
          <a:xfrm>
            <a:off x="545798" y="4692847"/>
            <a:ext cx="11200326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b="1" dirty="0"/>
              <a:t>Gli spostamenti rilavati dalla matrice ISTAT devono essere integrati </a:t>
            </a:r>
            <a:r>
              <a:rPr lang="it-IT" sz="1800" dirty="0"/>
              <a:t>per poter misurare anche gli spostamenti c.d. erratici (tempo libero, sport etc.) e gli spostamenti occasionali effettuati dai non residenti.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Le percentuali rispetto agli spostamenti sistematici (scuola/lavoro) utilizzate per stimare anche gli spostamenti erratici e occasionali derivano dalla relazione </a:t>
            </a:r>
            <a:r>
              <a:rPr lang="it-IT" sz="1800" b="1" dirty="0" err="1"/>
              <a:t>Audimob</a:t>
            </a:r>
            <a:r>
              <a:rPr lang="it-IT" sz="1800" b="1" dirty="0"/>
              <a:t> di ISFORT e dall’ISTAT</a:t>
            </a:r>
            <a:r>
              <a:rPr lang="it-IT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125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240EB-913A-6AAA-3567-1419CB1D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F83C1-F441-BA0D-26DD-C72991CA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1465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Spostamenti annui per modalità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78A3C5-C2A9-8E8B-6D9A-1A9183A4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768B1F-5D04-B24F-B07D-1E349C4E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15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262FC6-B873-1C87-9976-D060D2BB06FF}"/>
              </a:ext>
            </a:extLst>
          </p:cNvPr>
          <p:cNvSpPr txBox="1"/>
          <p:nvPr/>
        </p:nvSpPr>
        <p:spPr>
          <a:xfrm>
            <a:off x="6769994" y="1541071"/>
            <a:ext cx="50532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 tabella si rappresenta la proiezione sull’anno degli spostamenti per modalità rilevati dall’ISTAT modificati in funzione della domanda erratica e occasionale. </a:t>
            </a:r>
          </a:p>
          <a:p>
            <a:endParaRPr lang="it-IT" sz="1400" dirty="0"/>
          </a:p>
          <a:p>
            <a:r>
              <a:rPr lang="it-IT" sz="1400" dirty="0"/>
              <a:t>Per la modalità ferroviario regionale e per la modalità autobus extra-urbano, i valori determinati sono abbastanza vicini  alle stime sui passeggeri trasportati riportate nel Conto Nazionale delle Infrastrutture e dei Trasporti (CNIT).</a:t>
            </a:r>
          </a:p>
          <a:p>
            <a:endParaRPr lang="it-IT" sz="1400" dirty="0"/>
          </a:p>
          <a:p>
            <a:r>
              <a:rPr lang="it-IT" sz="1400" dirty="0"/>
              <a:t>Gli spostamenti misurati nel CNIT per le modalità Tram e Metro sono in alcuni casi distanti dalle stime effettuate sulla matrice ISTAT, ciò è dovuto sia al fatto che nel 2011 alcune infrastrutture non erano state ancora realizzate, sia al fatto che spesso i passeggeri di superficie e metropolitana vengono contati come un unico aggregato senza distinguere la modalità.</a:t>
            </a:r>
          </a:p>
          <a:p>
            <a:endParaRPr lang="it-IT" sz="1400" dirty="0"/>
          </a:p>
          <a:p>
            <a:r>
              <a:rPr lang="it-IT" sz="1400" dirty="0"/>
              <a:t>Per la modalità autobus urbano il CNIT non fornisce stime sui passeggeri disaggregate per Regione.</a:t>
            </a:r>
          </a:p>
          <a:p>
            <a:endParaRPr lang="it-IT" sz="14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7D52010-BF06-4C13-7739-51058DBD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740218"/>
            <a:ext cx="6389318" cy="36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5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29F83A-A5FC-DDD0-2F1A-51B1BDCF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Distanza degli spostamenti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DC7B6-CA84-EBF2-7B98-49E6BA44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240" y="4054325"/>
            <a:ext cx="6096000" cy="174945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1600" dirty="0"/>
              <a:t>La distanza media degli spostamenti </a:t>
            </a:r>
            <a:r>
              <a:rPr lang="it-IT" sz="1600" b="1" dirty="0"/>
              <a:t>all’interno di uno stesso Comune </a:t>
            </a:r>
            <a:r>
              <a:rPr lang="it-IT" sz="1600" dirty="0"/>
              <a:t>è stata stimata a partire da due fonti di dati principali:</a:t>
            </a:r>
          </a:p>
          <a:p>
            <a:pPr lvl="1"/>
            <a:r>
              <a:rPr lang="it-IT" sz="1400" b="1" dirty="0"/>
              <a:t>Data </a:t>
            </a:r>
            <a:r>
              <a:rPr lang="it-IT" sz="1400" b="1" dirty="0" err="1"/>
              <a:t>Mobility</a:t>
            </a:r>
            <a:r>
              <a:rPr lang="it-IT" sz="1400" dirty="0"/>
              <a:t>: riporta le </a:t>
            </a:r>
            <a:r>
              <a:rPr lang="it-IT" sz="1400" b="1" dirty="0"/>
              <a:t>distanze medie percorse all’interno di 14 città </a:t>
            </a:r>
            <a:r>
              <a:rPr lang="it-IT" sz="1400" dirty="0"/>
              <a:t>italiane nel 2019 e 2020</a:t>
            </a:r>
          </a:p>
          <a:p>
            <a:pPr lvl="1"/>
            <a:r>
              <a:rPr lang="it-IT" sz="1400" b="1" dirty="0"/>
              <a:t>ISTAT</a:t>
            </a:r>
            <a:r>
              <a:rPr lang="it-IT" sz="1400" dirty="0"/>
              <a:t>: per ciascun comune italiano, riporta i </a:t>
            </a:r>
            <a:r>
              <a:rPr lang="it-IT" sz="1400" b="1" dirty="0"/>
              <a:t>dati relativi alla popolazione</a:t>
            </a:r>
          </a:p>
          <a:p>
            <a:pPr marL="0" indent="0">
              <a:buNone/>
            </a:pPr>
            <a:r>
              <a:rPr lang="it-IT" sz="1600" dirty="0"/>
              <a:t>È stata quindi applicata una regressione logaritmica, che stima la distanza media di uno spostamento all’interno di un Comune in funzione della popolazione del Comune stesso.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139C93C-D65D-DF07-36D3-5AF9CBD03729}"/>
              </a:ext>
            </a:extLst>
          </p:cNvPr>
          <p:cNvGrpSpPr>
            <a:grpSpLocks noChangeAspect="1"/>
          </p:cNvGrpSpPr>
          <p:nvPr/>
        </p:nvGrpSpPr>
        <p:grpSpPr>
          <a:xfrm>
            <a:off x="934013" y="1616265"/>
            <a:ext cx="2049990" cy="2093572"/>
            <a:chOff x="3676440" y="958001"/>
            <a:chExt cx="4839119" cy="4941998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B9F7A29-8516-E437-6AB2-367D51EA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6440" y="958001"/>
              <a:ext cx="4839119" cy="4941998"/>
            </a:xfrm>
            <a:prstGeom prst="rect">
              <a:avLst/>
            </a:prstGeom>
          </p:spPr>
        </p:pic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397ECE7F-6471-AF49-258F-52C540A6630D}"/>
                </a:ext>
              </a:extLst>
            </p:cNvPr>
            <p:cNvSpPr/>
            <p:nvPr/>
          </p:nvSpPr>
          <p:spPr>
            <a:xfrm>
              <a:off x="3771900" y="2887980"/>
              <a:ext cx="2434590" cy="948690"/>
            </a:xfrm>
            <a:custGeom>
              <a:avLst/>
              <a:gdLst>
                <a:gd name="connsiteX0" fmla="*/ 144780 w 2434590"/>
                <a:gd name="connsiteY0" fmla="*/ 68580 h 948690"/>
                <a:gd name="connsiteX1" fmla="*/ 1478280 w 2434590"/>
                <a:gd name="connsiteY1" fmla="*/ 0 h 948690"/>
                <a:gd name="connsiteX2" fmla="*/ 1741170 w 2434590"/>
                <a:gd name="connsiteY2" fmla="*/ 350520 h 948690"/>
                <a:gd name="connsiteX3" fmla="*/ 2259330 w 2434590"/>
                <a:gd name="connsiteY3" fmla="*/ 472440 h 948690"/>
                <a:gd name="connsiteX4" fmla="*/ 2377440 w 2434590"/>
                <a:gd name="connsiteY4" fmla="*/ 537210 h 948690"/>
                <a:gd name="connsiteX5" fmla="*/ 2434590 w 2434590"/>
                <a:gd name="connsiteY5" fmla="*/ 689610 h 948690"/>
                <a:gd name="connsiteX6" fmla="*/ 2346960 w 2434590"/>
                <a:gd name="connsiteY6" fmla="*/ 872490 h 948690"/>
                <a:gd name="connsiteX7" fmla="*/ 628650 w 2434590"/>
                <a:gd name="connsiteY7" fmla="*/ 948690 h 948690"/>
                <a:gd name="connsiteX8" fmla="*/ 0 w 2434590"/>
                <a:gd name="connsiteY8" fmla="*/ 872490 h 948690"/>
                <a:gd name="connsiteX9" fmla="*/ 144780 w 2434590"/>
                <a:gd name="connsiteY9" fmla="*/ 68580 h 94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590" h="948690">
                  <a:moveTo>
                    <a:pt x="144780" y="68580"/>
                  </a:moveTo>
                  <a:lnTo>
                    <a:pt x="1478280" y="0"/>
                  </a:lnTo>
                  <a:lnTo>
                    <a:pt x="1741170" y="350520"/>
                  </a:lnTo>
                  <a:lnTo>
                    <a:pt x="2259330" y="472440"/>
                  </a:lnTo>
                  <a:lnTo>
                    <a:pt x="2377440" y="537210"/>
                  </a:lnTo>
                  <a:lnTo>
                    <a:pt x="2434590" y="689610"/>
                  </a:lnTo>
                  <a:lnTo>
                    <a:pt x="2346960" y="872490"/>
                  </a:lnTo>
                  <a:lnTo>
                    <a:pt x="628650" y="948690"/>
                  </a:lnTo>
                  <a:lnTo>
                    <a:pt x="0" y="872490"/>
                  </a:lnTo>
                  <a:lnTo>
                    <a:pt x="144780" y="685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BEDE2EA-F665-DE65-A144-D9029025707B}"/>
              </a:ext>
            </a:extLst>
          </p:cNvPr>
          <p:cNvSpPr txBox="1"/>
          <p:nvPr/>
        </p:nvSpPr>
        <p:spPr>
          <a:xfrm>
            <a:off x="4587240" y="1690688"/>
            <a:ext cx="6096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dirty="0"/>
              <a:t>La misurazione delle distanze per gli </a:t>
            </a:r>
            <a:r>
              <a:rPr lang="it-IT" sz="1800" b="1" dirty="0"/>
              <a:t>spostamenti tra Comuni </a:t>
            </a:r>
            <a:r>
              <a:rPr lang="it-IT" sz="1800" dirty="0"/>
              <a:t>diversi è stata ottenuta direttamente dalla </a:t>
            </a:r>
            <a:r>
              <a:rPr lang="it-IT" sz="1800" b="1" dirty="0"/>
              <a:t>matrice ISTAT </a:t>
            </a:r>
            <a:r>
              <a:rPr lang="it-IT" sz="1800" dirty="0"/>
              <a:t>che restituisce la </a:t>
            </a:r>
            <a:r>
              <a:rPr lang="it-IT" sz="1800" b="1" dirty="0"/>
              <a:t>distanza esatta </a:t>
            </a:r>
            <a:r>
              <a:rPr lang="it-IT" sz="1800" dirty="0"/>
              <a:t>tra ciascuna coppia di comuni (misurata </a:t>
            </a:r>
            <a:r>
              <a:rPr lang="it-IT" sz="1800" b="1" dirty="0"/>
              <a:t>su strade percorribili</a:t>
            </a:r>
            <a:r>
              <a:rPr lang="it-IT" sz="1800" dirty="0"/>
              <a:t>). 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CB1B48A3-A625-9093-CBC0-4C96CFCF6A5C}"/>
              </a:ext>
            </a:extLst>
          </p:cNvPr>
          <p:cNvSpPr/>
          <p:nvPr/>
        </p:nvSpPr>
        <p:spPr>
          <a:xfrm>
            <a:off x="3097530" y="2113241"/>
            <a:ext cx="982980" cy="2514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A8B3A78-21B7-0DD8-9745-5689388BB80C}"/>
              </a:ext>
            </a:extLst>
          </p:cNvPr>
          <p:cNvGrpSpPr/>
          <p:nvPr/>
        </p:nvGrpSpPr>
        <p:grpSpPr>
          <a:xfrm>
            <a:off x="838200" y="4257157"/>
            <a:ext cx="2241617" cy="1390468"/>
            <a:chOff x="422593" y="3829769"/>
            <a:chExt cx="3657917" cy="2282741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C799AB5-B3F9-412C-26CF-6228B001D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593" y="3829769"/>
              <a:ext cx="3657917" cy="2198561"/>
            </a:xfrm>
            <a:prstGeom prst="rect">
              <a:avLst/>
            </a:prstGeom>
          </p:spPr>
        </p:pic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86556F78-EAC1-0B07-A412-6B865478F734}"/>
                </a:ext>
              </a:extLst>
            </p:cNvPr>
            <p:cNvSpPr/>
            <p:nvPr/>
          </p:nvSpPr>
          <p:spPr>
            <a:xfrm>
              <a:off x="2755900" y="5838190"/>
              <a:ext cx="288290" cy="274320"/>
            </a:xfrm>
            <a:custGeom>
              <a:avLst/>
              <a:gdLst>
                <a:gd name="connsiteX0" fmla="*/ 45720 w 288290"/>
                <a:gd name="connsiteY0" fmla="*/ 69850 h 274320"/>
                <a:gd name="connsiteX1" fmla="*/ 58420 w 288290"/>
                <a:gd name="connsiteY1" fmla="*/ 1270 h 274320"/>
                <a:gd name="connsiteX2" fmla="*/ 138430 w 288290"/>
                <a:gd name="connsiteY2" fmla="*/ 0 h 274320"/>
                <a:gd name="connsiteX3" fmla="*/ 274320 w 288290"/>
                <a:gd name="connsiteY3" fmla="*/ 83820 h 274320"/>
                <a:gd name="connsiteX4" fmla="*/ 288290 w 288290"/>
                <a:gd name="connsiteY4" fmla="*/ 207010 h 274320"/>
                <a:gd name="connsiteX5" fmla="*/ 201930 w 288290"/>
                <a:gd name="connsiteY5" fmla="*/ 274320 h 274320"/>
                <a:gd name="connsiteX6" fmla="*/ 0 w 288290"/>
                <a:gd name="connsiteY6" fmla="*/ 241300 h 274320"/>
                <a:gd name="connsiteX7" fmla="*/ 12700 w 288290"/>
                <a:gd name="connsiteY7" fmla="*/ 246380 h 274320"/>
                <a:gd name="connsiteX8" fmla="*/ 45720 w 288290"/>
                <a:gd name="connsiteY8" fmla="*/ 6985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290" h="274320">
                  <a:moveTo>
                    <a:pt x="45720" y="69850"/>
                  </a:moveTo>
                  <a:lnTo>
                    <a:pt x="58420" y="1270"/>
                  </a:lnTo>
                  <a:lnTo>
                    <a:pt x="138430" y="0"/>
                  </a:lnTo>
                  <a:lnTo>
                    <a:pt x="274320" y="83820"/>
                  </a:lnTo>
                  <a:lnTo>
                    <a:pt x="288290" y="207010"/>
                  </a:lnTo>
                  <a:lnTo>
                    <a:pt x="201930" y="274320"/>
                  </a:lnTo>
                  <a:lnTo>
                    <a:pt x="0" y="241300"/>
                  </a:lnTo>
                  <a:lnTo>
                    <a:pt x="12700" y="246380"/>
                  </a:lnTo>
                  <a:lnTo>
                    <a:pt x="45720" y="698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4C5B081-F059-9DEE-4E46-9FB495C7EC29}"/>
              </a:ext>
            </a:extLst>
          </p:cNvPr>
          <p:cNvSpPr/>
          <p:nvPr/>
        </p:nvSpPr>
        <p:spPr>
          <a:xfrm>
            <a:off x="3097530" y="4826661"/>
            <a:ext cx="982980" cy="2514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70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C7551-F673-0B36-E3D1-BA962E14B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F9AC4FF-7A87-7EB4-763B-F5F48699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17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503FAD8D-E97F-A0AD-AD19-57D6F5BA52DF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Capacità dei rotabili</a:t>
            </a:r>
            <a:endParaRPr lang="it-IT" sz="28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DCDCBB0D-19BA-C72B-5809-9F21BDFB199B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17</a:t>
            </a:fld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3B42DF-9FE1-F3B5-970D-954591C50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808" y="5570887"/>
            <a:ext cx="2871859" cy="612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1800" b="1" dirty="0"/>
              <a:t>Capacità</a:t>
            </a:r>
            <a:r>
              <a:rPr lang="it-IT" sz="1800" dirty="0"/>
              <a:t> </a:t>
            </a:r>
            <a:r>
              <a:rPr lang="it-IT" sz="1800" b="1" dirty="0"/>
              <a:t>eterogenee</a:t>
            </a:r>
            <a:r>
              <a:rPr lang="it-IT" sz="1800" dirty="0"/>
              <a:t> tra Regioni </a:t>
            </a:r>
            <a:r>
              <a:rPr lang="it-IT" sz="1800" b="1" dirty="0"/>
              <a:t>→</a:t>
            </a:r>
            <a:r>
              <a:rPr lang="it-IT" sz="1800" dirty="0"/>
              <a:t> Valori medi regionali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400" dirty="0"/>
              <a:t>(media ponderata sui km di servizio)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84FAC4D-D115-740B-3371-EC787F54230E}"/>
              </a:ext>
            </a:extLst>
          </p:cNvPr>
          <p:cNvSpPr txBox="1">
            <a:spLocks/>
          </p:cNvSpPr>
          <p:nvPr/>
        </p:nvSpPr>
        <p:spPr>
          <a:xfrm>
            <a:off x="4405678" y="5466355"/>
            <a:ext cx="2103120" cy="1235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1800" b="1" dirty="0"/>
              <a:t>Capacità</a:t>
            </a:r>
            <a:r>
              <a:rPr lang="it-IT" sz="1800" dirty="0"/>
              <a:t> </a:t>
            </a:r>
            <a:r>
              <a:rPr lang="it-IT" sz="1800" b="1" dirty="0"/>
              <a:t>omogenee</a:t>
            </a:r>
            <a:r>
              <a:rPr lang="it-IT" sz="1800" dirty="0"/>
              <a:t> tra Regioni </a:t>
            </a:r>
            <a:r>
              <a:rPr lang="it-IT" sz="1800" b="1" dirty="0"/>
              <a:t>→</a:t>
            </a:r>
            <a:r>
              <a:rPr lang="it-IT" sz="1800" dirty="0"/>
              <a:t> Valore uguale per tutte le regioni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A98BF63-5EAD-5DF0-7415-D9C927DD3D78}"/>
              </a:ext>
            </a:extLst>
          </p:cNvPr>
          <p:cNvGrpSpPr>
            <a:grpSpLocks noChangeAspect="1"/>
          </p:cNvGrpSpPr>
          <p:nvPr/>
        </p:nvGrpSpPr>
        <p:grpSpPr>
          <a:xfrm>
            <a:off x="2323710" y="728935"/>
            <a:ext cx="7455788" cy="5992540"/>
            <a:chOff x="4575810" y="643943"/>
            <a:chExt cx="6777990" cy="5447764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77642AC-ACDE-C83B-3FAC-1EC56A31C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35759" y="960183"/>
              <a:ext cx="496467" cy="378732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8398F273-1EC6-416B-5558-EB2A0D223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633675" y="910971"/>
              <a:ext cx="496467" cy="477156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9512FBE7-500C-E957-23DF-ED51978CB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8729818" y="960183"/>
              <a:ext cx="435449" cy="378732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FF1AC198-F2A2-C258-6DA8-9B9A79541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grayscl/>
            </a:blip>
            <a:stretch>
              <a:fillRect/>
            </a:stretch>
          </p:blipFill>
          <p:spPr>
            <a:xfrm>
              <a:off x="6552409" y="974906"/>
              <a:ext cx="564849" cy="325216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9EFD34C-3810-D836-3385-D0C372DF1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89430" y="1001889"/>
              <a:ext cx="820815" cy="339499"/>
            </a:xfrm>
            <a:prstGeom prst="rect">
              <a:avLst/>
            </a:prstGeom>
          </p:spPr>
        </p:pic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C16BCE45-F84A-A0A2-5EB1-E44262FD6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5810" y="1237518"/>
              <a:ext cx="6777990" cy="3714750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5331432-9BE0-D726-2762-398E3EC459BC}"/>
                </a:ext>
              </a:extLst>
            </p:cNvPr>
            <p:cNvSpPr/>
            <p:nvPr/>
          </p:nvSpPr>
          <p:spPr>
            <a:xfrm>
              <a:off x="6340699" y="643944"/>
              <a:ext cx="2167546" cy="54477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09E9D3EC-A1EF-EC96-A7FB-8370BC4D2941}"/>
                </a:ext>
              </a:extLst>
            </p:cNvPr>
            <p:cNvSpPr/>
            <p:nvPr/>
          </p:nvSpPr>
          <p:spPr>
            <a:xfrm>
              <a:off x="8610600" y="643943"/>
              <a:ext cx="2743200" cy="54477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9061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420BD-094F-A50D-A73F-847F858E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0F01D-FDE2-12B8-0CEF-1DADADEBA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18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71FB7E38-91A1-A834-FDB2-DCEA63D304E3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Load </a:t>
            </a:r>
            <a:r>
              <a:rPr lang="it-IT" sz="3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Factor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40E1A282-E43F-A991-79AE-8B2C77CA0A38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18</a:t>
            </a:fld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79BC63-5CE6-035E-A155-ABFB917E5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14" y="3717510"/>
            <a:ext cx="8751570" cy="1104900"/>
          </a:xfrm>
          <a:prstGeom prst="rect">
            <a:avLst/>
          </a:prstGeom>
        </p:spPr>
      </p:pic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0960233-CAA3-84B7-257D-4A90D7EB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372" y="1473200"/>
            <a:ext cx="10515600" cy="1756923"/>
          </a:xfrm>
        </p:spPr>
        <p:txBody>
          <a:bodyPr>
            <a:normAutofit/>
          </a:bodyPr>
          <a:lstStyle/>
          <a:p>
            <a:r>
              <a:rPr lang="it-IT" sz="1600" dirty="0"/>
              <a:t>Nel calcolo LAS sono stati utilizzati i Load </a:t>
            </a:r>
            <a:r>
              <a:rPr lang="it-IT" sz="1600" dirty="0" err="1"/>
              <a:t>Factor</a:t>
            </a:r>
            <a:r>
              <a:rPr lang="it-IT" sz="1600" dirty="0"/>
              <a:t>, specifici per ogni modalità, facendo riferimento a valori storici/criteri di efficienza.</a:t>
            </a:r>
          </a:p>
          <a:p>
            <a:r>
              <a:rPr lang="it-IT" sz="1600" dirty="0"/>
              <a:t>La tabella sottostante riporta i fattori di riempimento storici rilevati nel Conto Nazionale delle Infrastrutture e dei Trasporti 2022 – 2023.</a:t>
            </a:r>
          </a:p>
          <a:p>
            <a:r>
              <a:rPr lang="it-IT" sz="1600" dirty="0"/>
              <a:t>Tali valori possono variare in modo significativo da regione a regione anche in relazione alla percentuale di evasione (soprattutto nei servizi su autobus in ambito urbano). </a:t>
            </a:r>
          </a:p>
          <a:p>
            <a:pPr marL="0" indent="0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8686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B86A-4900-00F2-1CE8-846B5F89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0F715A-EAB5-38B5-93A9-CEB23FDE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19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1BC3098A-1BC4-B70D-AD91-1B28B4632539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Criteri di efficienza nella progettazione dei LAS/1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F813A5A0-4F2D-A574-E283-CD268D6F4D0C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19</a:t>
            </a:fld>
            <a:endParaRPr lang="nb-NO" sz="1400" dirty="0">
              <a:solidFill>
                <a:schemeClr val="bg1"/>
              </a:solidFill>
            </a:endParaRPr>
          </a:p>
        </p:txBody>
      </p:sp>
      <p:pic>
        <p:nvPicPr>
          <p:cNvPr id="11" name="Immagine 10" descr="Immagine che contiene schermata, orologio, cerchio, pannello di controllo&#10;&#10;Descrizione generata automaticamente">
            <a:extLst>
              <a:ext uri="{FF2B5EF4-FFF2-40B4-BE49-F238E27FC236}">
                <a16:creationId xmlns:a16="http://schemas.microsoft.com/office/drawing/2014/main" id="{8BF1DE19-30B8-BD9B-6140-8A610082D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0" y="2122178"/>
            <a:ext cx="5586580" cy="2362421"/>
          </a:xfrm>
          <a:prstGeom prst="rect">
            <a:avLst/>
          </a:prstGeom>
          <a:noFill/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B0BCAA6-CC8B-D7D5-048E-691CB29C348C}"/>
              </a:ext>
            </a:extLst>
          </p:cNvPr>
          <p:cNvSpPr txBox="1">
            <a:spLocks/>
          </p:cNvSpPr>
          <p:nvPr/>
        </p:nvSpPr>
        <p:spPr>
          <a:xfrm>
            <a:off x="541951" y="1282098"/>
            <a:ext cx="5364000" cy="1354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2000" b="1" dirty="0">
                <a:sym typeface="Wingdings" panose="05000000000000000000" pitchFamily="2" charset="2"/>
              </a:rPr>
              <a:t>Raggruppamento di comuni in cluster in funzione della loro distanza (su strade percorribili)</a:t>
            </a:r>
          </a:p>
          <a:p>
            <a:pPr algn="just">
              <a:lnSpc>
                <a:spcPct val="100000"/>
              </a:lnSpc>
            </a:pPr>
            <a:r>
              <a:rPr lang="it-IT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All’interno di un cluster gli spostamenti vengono effettuati verso il centro (il comune più popoloso)</a:t>
            </a:r>
            <a:endParaRPr lang="it-IT" sz="1600" b="1" dirty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F40960B-A5E4-F796-96AD-187AC607BEE7}"/>
              </a:ext>
            </a:extLst>
          </p:cNvPr>
          <p:cNvSpPr txBox="1">
            <a:spLocks/>
          </p:cNvSpPr>
          <p:nvPr/>
        </p:nvSpPr>
        <p:spPr>
          <a:xfrm>
            <a:off x="470406" y="4288686"/>
            <a:ext cx="6351342" cy="744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endParaRPr lang="it-IT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Ogni cluster raggruppa comuni la cui distanza è inferiore a:</a:t>
            </a:r>
          </a:p>
          <a:p>
            <a:pPr algn="just">
              <a:lnSpc>
                <a:spcPct val="100000"/>
              </a:lnSpc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5 km per i servizi con autobus</a:t>
            </a:r>
          </a:p>
          <a:p>
            <a:pPr algn="just">
              <a:lnSpc>
                <a:spcPct val="100000"/>
              </a:lnSpc>
            </a:pPr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20 km  per il F</a:t>
            </a:r>
            <a:r>
              <a:rPr lang="it-IT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erroviario Regionale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A38DD298-DF12-FE12-8DDD-17F7F516C259}"/>
              </a:ext>
            </a:extLst>
          </p:cNvPr>
          <p:cNvSpPr txBox="1">
            <a:spLocks/>
          </p:cNvSpPr>
          <p:nvPr/>
        </p:nvSpPr>
        <p:spPr>
          <a:xfrm>
            <a:off x="572002" y="3105000"/>
            <a:ext cx="5364000" cy="6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2000" b="1" dirty="0">
                <a:sym typeface="Wingdings" panose="05000000000000000000" pitchFamily="2" charset="2"/>
              </a:rPr>
              <a:t>I LAS vengono calcolati considerando gli spostamenti aggregati all’interno dei cluster invece che sui singoli comuni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C6D01D8B-A316-5CDB-4D57-9A3C41363480}"/>
              </a:ext>
            </a:extLst>
          </p:cNvPr>
          <p:cNvSpPr/>
          <p:nvPr/>
        </p:nvSpPr>
        <p:spPr>
          <a:xfrm rot="16200000">
            <a:off x="193558" y="1833691"/>
            <a:ext cx="235811" cy="2515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4A1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187A1F04-AF09-E921-820C-115E6ED2A0EA}"/>
              </a:ext>
            </a:extLst>
          </p:cNvPr>
          <p:cNvSpPr/>
          <p:nvPr/>
        </p:nvSpPr>
        <p:spPr>
          <a:xfrm rot="16200000">
            <a:off x="188090" y="3472716"/>
            <a:ext cx="235811" cy="2515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4A1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4CE2E465-E3B9-9A6A-4B8C-6C816DD9F91D}"/>
              </a:ext>
            </a:extLst>
          </p:cNvPr>
          <p:cNvSpPr/>
          <p:nvPr/>
        </p:nvSpPr>
        <p:spPr>
          <a:xfrm rot="16200000">
            <a:off x="162314" y="4951999"/>
            <a:ext cx="235811" cy="2515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4A1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85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>
            <a:extLst>
              <a:ext uri="{FF2B5EF4-FFF2-40B4-BE49-F238E27FC236}">
                <a16:creationId xmlns:a16="http://schemas.microsoft.com/office/drawing/2014/main" id="{ACB5609D-5E0B-869E-5533-877DFD01F772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Agenda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475C78-C76E-B15F-E549-FBA61A20C16F}"/>
              </a:ext>
            </a:extLst>
          </p:cNvPr>
          <p:cNvSpPr txBox="1"/>
          <p:nvPr/>
        </p:nvSpPr>
        <p:spPr>
          <a:xfrm>
            <a:off x="557061" y="1074769"/>
            <a:ext cx="106530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t-IT" sz="2200" dirty="0"/>
              <a:t>Gli obiettivi dello studio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t-IT" sz="2200" dirty="0"/>
              <a:t>Il modello proposto per i LAS nel TPL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t-IT" sz="2200" dirty="0"/>
              <a:t>La determinazione dei LAS nel TPL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t-IT" sz="2200" dirty="0"/>
              <a:t>La determinazione dei Costi Standard per i servizi TPL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t-IT" sz="2200" dirty="0"/>
              <a:t>Simulazioni sui fabbisogni standard e confronto con le risorse finanziarie per il TPL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it-IT" sz="2200" dirty="0"/>
              <a:t>Considerazioni conclusive</a:t>
            </a:r>
          </a:p>
        </p:txBody>
      </p:sp>
      <p:sp>
        <p:nvSpPr>
          <p:cNvPr id="28" name="Segnaposto numero diapositiva 7">
            <a:extLst>
              <a:ext uri="{FF2B5EF4-FFF2-40B4-BE49-F238E27FC236}">
                <a16:creationId xmlns:a16="http://schemas.microsoft.com/office/drawing/2014/main" id="{FECE7160-1657-34D4-DBA6-2826364A6802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2</a:t>
            </a:fld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51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F0D96-9014-3A34-6960-072339BDA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604D79-458D-BFA6-E045-80A5B395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20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FDA2A821-4E90-2298-66BD-257056D5849F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Criteri di efficienza nella progettazione dei LAS/2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D1D26D4F-B3AA-1AA9-5EB2-B45C7DE3C002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20</a:t>
            </a:fld>
            <a:endParaRPr lang="nb-NO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54F8A28B-7D55-C1E8-D6B2-D5DF0A8930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0220" y="2101651"/>
                <a:ext cx="11339854" cy="27188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it-IT" sz="2000" dirty="0"/>
                  <a:t>Se gli spostamenti su ferro tra un’origine e una destinazione sono inferiori ad un </a:t>
                </a:r>
                <a:r>
                  <a:rPr lang="it-IT" sz="2000" b="1" dirty="0"/>
                  <a:t>valore soglia minimo</a:t>
                </a:r>
                <a:r>
                  <a:rPr lang="it-IT" sz="2000" dirty="0"/>
                  <a:t>, il costo di trasporto può essere inefficiente rispetto al servizi su autobus.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it-IT" sz="2000" dirty="0"/>
                  <a:t>Il valore soglia può essere individuato in base: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it-IT" sz="2000" dirty="0"/>
                  <a:t>alla </a:t>
                </a:r>
                <a:r>
                  <a:rPr lang="it-IT" sz="2000" b="1" dirty="0"/>
                  <a:t>capienza di un bus extra-urbano </a:t>
                </a:r>
                <a:r>
                  <a:rPr lang="it-IT" sz="2000" dirty="0"/>
                  <a:t>considerando il fattore di riempimento di questa modalità </a:t>
                </a:r>
              </a:p>
              <a:p>
                <a:pPr marL="174625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2000" dirty="0"/>
                  <a:t>(si può definire in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it-IT" sz="2000" dirty="0"/>
                  <a:t> alla capienza massima, anche in funzione del </a:t>
                </a:r>
                <a:r>
                  <a:rPr lang="it-IT" sz="2000" i="1" dirty="0"/>
                  <a:t>livello di comfort </a:t>
                </a:r>
                <a:r>
                  <a:rPr lang="it-IT" sz="2000" dirty="0"/>
                  <a:t>obiettivo).</a:t>
                </a:r>
                <a:endParaRPr lang="it-IT" sz="2000" dirty="0">
                  <a:highlight>
                    <a:srgbClr val="FFFF00"/>
                  </a:highlight>
                </a:endParaRPr>
              </a:p>
              <a:p>
                <a:pPr algn="just">
                  <a:lnSpc>
                    <a:spcPct val="100000"/>
                  </a:lnSpc>
                </a:pPr>
                <a:r>
                  <a:rPr lang="it-IT" sz="2000" dirty="0"/>
                  <a:t>ad un </a:t>
                </a:r>
                <a:r>
                  <a:rPr lang="it-IT" sz="2000" b="1" dirty="0"/>
                  <a:t>valore minimo del numero di spostamenti su treno </a:t>
                </a:r>
                <a:r>
                  <a:rPr lang="it-IT" sz="2000" dirty="0"/>
                  <a:t>correlato alla capacità media dei treni regionali </a:t>
                </a:r>
              </a:p>
              <a:p>
                <a:pPr marL="174625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it-IT" sz="2000" dirty="0"/>
                  <a:t>(si può definire in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it-IT" sz="2000" dirty="0"/>
                  <a:t> della capacità media regionale, ovvero una soglia sul </a:t>
                </a:r>
                <a:r>
                  <a:rPr lang="it-IT" sz="2000" i="1" dirty="0"/>
                  <a:t>load-</a:t>
                </a:r>
                <a:r>
                  <a:rPr lang="it-IT" sz="2000" i="1" dirty="0" err="1"/>
                  <a:t>factor</a:t>
                </a:r>
                <a:r>
                  <a:rPr lang="it-IT" sz="2000" dirty="0"/>
                  <a:t> del treno).</a:t>
                </a:r>
              </a:p>
              <a:p>
                <a:pPr algn="just">
                  <a:lnSpc>
                    <a:spcPct val="100000"/>
                  </a:lnSpc>
                </a:pPr>
                <a:endParaRPr lang="it-IT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54F8A28B-7D55-C1E8-D6B2-D5DF0A89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20" y="2101651"/>
                <a:ext cx="11339854" cy="2718828"/>
              </a:xfrm>
              <a:prstGeom prst="rect">
                <a:avLst/>
              </a:prstGeom>
              <a:blipFill>
                <a:blip r:embed="rId2"/>
                <a:stretch>
                  <a:fillRect l="-591" t="-1345" r="-5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po 8">
            <a:extLst>
              <a:ext uri="{FF2B5EF4-FFF2-40B4-BE49-F238E27FC236}">
                <a16:creationId xmlns:a16="http://schemas.microsoft.com/office/drawing/2014/main" id="{F7C2EE96-26CD-C072-980A-21AFDFF7D025}"/>
              </a:ext>
            </a:extLst>
          </p:cNvPr>
          <p:cNvGrpSpPr/>
          <p:nvPr/>
        </p:nvGrpSpPr>
        <p:grpSpPr>
          <a:xfrm>
            <a:off x="423142" y="1162334"/>
            <a:ext cx="2088000" cy="504000"/>
            <a:chOff x="1943829" y="903916"/>
            <a:chExt cx="2088000" cy="50400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F0811F24-EBF5-30B7-D362-9C3985265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8089" y="983245"/>
              <a:ext cx="496467" cy="378732"/>
            </a:xfrm>
            <a:prstGeom prst="rect">
              <a:avLst/>
            </a:prstGeom>
          </p:spPr>
        </p:pic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58FF49BC-0CD0-C219-6A58-048A90B91BD3}"/>
                </a:ext>
              </a:extLst>
            </p:cNvPr>
            <p:cNvCxnSpPr>
              <a:cxnSpLocks/>
            </p:cNvCxnSpPr>
            <p:nvPr/>
          </p:nvCxnSpPr>
          <p:spPr>
            <a:xfrm>
              <a:off x="2607365" y="1188184"/>
              <a:ext cx="370342" cy="0"/>
            </a:xfrm>
            <a:prstGeom prst="straightConnector1">
              <a:avLst/>
            </a:prstGeom>
            <a:ln w="57150">
              <a:solidFill>
                <a:srgbClr val="84A1B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4D8BBA4-C68A-E55B-7FF8-97BB3BC7F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9837" y="994592"/>
              <a:ext cx="936104" cy="387184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AC1CD7F-5165-38C0-70DC-5EE399C32F54}"/>
                </a:ext>
              </a:extLst>
            </p:cNvPr>
            <p:cNvSpPr/>
            <p:nvPr/>
          </p:nvSpPr>
          <p:spPr>
            <a:xfrm>
              <a:off x="1943829" y="903916"/>
              <a:ext cx="2088000" cy="504000"/>
            </a:xfrm>
            <a:prstGeom prst="rect">
              <a:avLst/>
            </a:prstGeom>
            <a:noFill/>
            <a:ln w="19050">
              <a:solidFill>
                <a:srgbClr val="84A1B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9E7EBFA-5BC8-3415-0D0D-695A888A8132}"/>
              </a:ext>
            </a:extLst>
          </p:cNvPr>
          <p:cNvSpPr txBox="1">
            <a:spLocks/>
          </p:cNvSpPr>
          <p:nvPr/>
        </p:nvSpPr>
        <p:spPr>
          <a:xfrm>
            <a:off x="2610532" y="1201363"/>
            <a:ext cx="5566314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400" i="1" dirty="0"/>
              <a:t>Sostituzione Treno - Autobus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305010D7-1FDE-0A5D-D4DD-3B6E2FE3C5AD}"/>
              </a:ext>
            </a:extLst>
          </p:cNvPr>
          <p:cNvSpPr txBox="1">
            <a:spLocks/>
          </p:cNvSpPr>
          <p:nvPr/>
        </p:nvSpPr>
        <p:spPr>
          <a:xfrm>
            <a:off x="2173948" y="4902670"/>
            <a:ext cx="9360483" cy="1453679"/>
          </a:xfrm>
          <a:prstGeom prst="rect">
            <a:avLst/>
          </a:prstGeom>
          <a:ln>
            <a:solidFill>
              <a:srgbClr val="C0CED9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000" i="1" dirty="0"/>
              <a:t>Se il numero di spostamenti su treno è inferiore al massimo tra i due valori soglia indicati allora quegli spostamenti vengono dirottati sul servizio su autobus.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000" i="1" dirty="0"/>
              <a:t>VALORI SOGLIA → 25 passeggeri per treni fino a 300 posti; 50 passeggeri per treni con più di 300 posti</a:t>
            </a:r>
            <a:r>
              <a:rPr lang="it-IT" sz="2000" i="1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it-IT" sz="2000" i="1" dirty="0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8740E46C-2287-EAC8-E9D1-FD357D0858A0}"/>
              </a:ext>
            </a:extLst>
          </p:cNvPr>
          <p:cNvSpPr/>
          <p:nvPr/>
        </p:nvSpPr>
        <p:spPr>
          <a:xfrm rot="16200000">
            <a:off x="431013" y="5459368"/>
            <a:ext cx="235811" cy="2515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4A1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E29025E-D610-DC54-9790-EBEF055E6A8E}"/>
              </a:ext>
            </a:extLst>
          </p:cNvPr>
          <p:cNvSpPr txBox="1">
            <a:spLocks/>
          </p:cNvSpPr>
          <p:nvPr/>
        </p:nvSpPr>
        <p:spPr>
          <a:xfrm>
            <a:off x="733948" y="4902671"/>
            <a:ext cx="1440000" cy="1453678"/>
          </a:xfrm>
          <a:prstGeom prst="rect">
            <a:avLst/>
          </a:prstGeom>
          <a:ln>
            <a:solidFill>
              <a:srgbClr val="84A1B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it-IT" sz="12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Criterio di sostituzione</a:t>
            </a:r>
          </a:p>
        </p:txBody>
      </p:sp>
    </p:spTree>
    <p:extLst>
      <p:ext uri="{BB962C8B-B14F-4D97-AF65-F5344CB8AC3E}">
        <p14:creationId xmlns:p14="http://schemas.microsoft.com/office/powerpoint/2010/main" val="68714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79EB-6CF8-1DED-8D03-0483B992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13A05C-0D80-82EC-16A8-664F1ECC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21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F9D485AB-D9DA-493E-27A4-D31DD0A9EFF4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Criteri di efficienza nella progettazione dei LAS/3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A5CC5326-D255-60D8-70AB-EB450EB5BFD0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21</a:t>
            </a:fld>
            <a:endParaRPr lang="nb-NO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C2E5C88F-D28B-DBC2-806C-96B0E9E5BE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733" y="2601301"/>
                <a:ext cx="11195339" cy="23470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it-IT" sz="2000" dirty="0"/>
                  <a:t>Quando all’interno di uno stesso cluster, la domanda tra un’origine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000" dirty="0"/>
                  <a:t> e una destinazione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it-IT" sz="2000" dirty="0"/>
                  <a:t> tra loro vicine è molto bassa, è più efficiente che quegli spostamenti (indipendentemente dal mezzo) vengano serviti con un </a:t>
                </a:r>
                <a:r>
                  <a:rPr lang="it-IT" sz="2000" b="1" dirty="0"/>
                  <a:t>servizio «a chiamata»</a:t>
                </a:r>
                <a:r>
                  <a:rPr lang="it-IT" sz="2000" dirty="0"/>
                  <a:t>, ovvero mezzi di dimensioni ridotte e quindi meno costosi.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it-IT" sz="2000" dirty="0"/>
                  <a:t>Per un numero «piccolo» di spostamenti (meno di  5, come la capacità di un’automobile) su distanze «piccole» (fino a 5 km) vengono erogati servizi «a chiamata».</a:t>
                </a:r>
              </a:p>
              <a:p>
                <a:pPr algn="just">
                  <a:lnSpc>
                    <a:spcPct val="100000"/>
                  </a:lnSpc>
                </a:pPr>
                <a:endParaRPr lang="it-IT" sz="1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Segnaposto contenuto 2">
                <a:extLst>
                  <a:ext uri="{FF2B5EF4-FFF2-40B4-BE49-F238E27FC236}">
                    <a16:creationId xmlns:a16="http://schemas.microsoft.com/office/drawing/2014/main" id="{C2E5C88F-D28B-DBC2-806C-96B0E9E5B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33" y="2601301"/>
                <a:ext cx="11195339" cy="2347027"/>
              </a:xfrm>
              <a:prstGeom prst="rect">
                <a:avLst/>
              </a:prstGeom>
              <a:blipFill>
                <a:blip r:embed="rId3"/>
                <a:stretch>
                  <a:fillRect l="-599" t="-1558" r="-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A6CA22F5-337E-8DAB-6F0E-94346800A81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24733" y="1244915"/>
            <a:ext cx="1609884" cy="905560"/>
          </a:xfrm>
          <a:prstGeom prst="rect">
            <a:avLst/>
          </a:prstGeom>
          <a:ln w="19050">
            <a:solidFill>
              <a:srgbClr val="84A1B6"/>
            </a:solidFill>
          </a:ln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42C27FEB-D12C-2AA8-7141-76C6E2E9262C}"/>
              </a:ext>
            </a:extLst>
          </p:cNvPr>
          <p:cNvSpPr txBox="1">
            <a:spLocks/>
          </p:cNvSpPr>
          <p:nvPr/>
        </p:nvSpPr>
        <p:spPr>
          <a:xfrm>
            <a:off x="2134007" y="1481695"/>
            <a:ext cx="7362804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400" i="1" dirty="0"/>
              <a:t>Servizi «a chiamata» per domanda bassa di «prossimità» </a:t>
            </a:r>
          </a:p>
        </p:txBody>
      </p:sp>
    </p:spTree>
    <p:extLst>
      <p:ext uri="{BB962C8B-B14F-4D97-AF65-F5344CB8AC3E}">
        <p14:creationId xmlns:p14="http://schemas.microsoft.com/office/powerpoint/2010/main" val="2958237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A45D39-23C0-582E-6EF4-12D7EEF33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BC015E-1522-FEF1-DF52-4F19C12F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22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4F7046F2-4329-7DA5-C965-A17A36A76A35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Criteri di efficienza nella progettazione dei LAS/4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egnaposto numero diapositiva 7">
            <a:extLst>
              <a:ext uri="{FF2B5EF4-FFF2-40B4-BE49-F238E27FC236}">
                <a16:creationId xmlns:a16="http://schemas.microsoft.com/office/drawing/2014/main" id="{DC86651A-2F8B-879C-59FE-16E1DC4187F0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22</a:t>
            </a:fld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804DEFDD-96B3-01C9-91AB-8F9E17412DB0}"/>
              </a:ext>
            </a:extLst>
          </p:cNvPr>
          <p:cNvSpPr txBox="1">
            <a:spLocks/>
          </p:cNvSpPr>
          <p:nvPr/>
        </p:nvSpPr>
        <p:spPr>
          <a:xfrm>
            <a:off x="1577777" y="1275638"/>
            <a:ext cx="8624874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400" i="1" dirty="0"/>
              <a:t>Servizi per domanda bassa con spostamenti a media-lunga distanza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D3731F60-9D93-2A1F-2F36-236A89A9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439" y="981511"/>
            <a:ext cx="929948" cy="872227"/>
          </a:xfrm>
          <a:prstGeom prst="rect">
            <a:avLst/>
          </a:prstGeom>
          <a:ln w="19050">
            <a:solidFill>
              <a:srgbClr val="84A1B6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>
                <a:extLst>
                  <a:ext uri="{FF2B5EF4-FFF2-40B4-BE49-F238E27FC236}">
                    <a16:creationId xmlns:a16="http://schemas.microsoft.com/office/drawing/2014/main" id="{3CF6FF0A-E503-52AA-38D5-D801438A5C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087" y="2318504"/>
                <a:ext cx="11414705" cy="10783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it-IT" sz="2000" dirty="0"/>
                  <a:t>Quando la domanda tra un’origine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000" dirty="0"/>
                  <a:t> e una destinazione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it-IT" sz="2000" dirty="0"/>
                  <a:t> tra cluster sufficientemente distanti è molto bassa (definita </a:t>
                </a:r>
                <a:r>
                  <a:rPr lang="it-IT" sz="2000" b="1" dirty="0"/>
                  <a:t>domanda residuale</a:t>
                </a:r>
                <a:r>
                  <a:rPr lang="it-IT" sz="2000" dirty="0"/>
                  <a:t>), gli spostamenti (indipendentemente dal mezzo) vengono serviti con un </a:t>
                </a:r>
                <a:r>
                  <a:rPr lang="it-IT" sz="2000" b="1" dirty="0"/>
                  <a:t>servizio su autobus «dedicato» alla macro aerea </a:t>
                </a:r>
                <a:r>
                  <a:rPr lang="it-IT" sz="2000" dirty="0"/>
                  <a:t>individuata dai cluster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000" dirty="0"/>
                  <a:t> 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it-IT" sz="2000" dirty="0"/>
                  <a:t>.</a:t>
                </a:r>
              </a:p>
            </p:txBody>
          </p:sp>
        </mc:Choice>
        <mc:Fallback xmlns="">
          <p:sp>
            <p:nvSpPr>
              <p:cNvPr id="20" name="Segnaposto contenuto 2">
                <a:extLst>
                  <a:ext uri="{FF2B5EF4-FFF2-40B4-BE49-F238E27FC236}">
                    <a16:creationId xmlns:a16="http://schemas.microsoft.com/office/drawing/2014/main" id="{3CF6FF0A-E503-52AA-38D5-D801438A5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87" y="2318504"/>
                <a:ext cx="11414705" cy="1078371"/>
              </a:xfrm>
              <a:prstGeom prst="rect">
                <a:avLst/>
              </a:prstGeom>
              <a:blipFill>
                <a:blip r:embed="rId3"/>
                <a:stretch>
                  <a:fillRect l="-534" t="-2825" r="-534" b="-33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egnaposto contenuto 2">
            <a:extLst>
              <a:ext uri="{FF2B5EF4-FFF2-40B4-BE49-F238E27FC236}">
                <a16:creationId xmlns:a16="http://schemas.microsoft.com/office/drawing/2014/main" id="{9DBAACC9-087D-B92F-39C2-4C49BA99A00A}"/>
              </a:ext>
            </a:extLst>
          </p:cNvPr>
          <p:cNvSpPr txBox="1">
            <a:spLocks/>
          </p:cNvSpPr>
          <p:nvPr/>
        </p:nvSpPr>
        <p:spPr>
          <a:xfrm>
            <a:off x="495087" y="3468116"/>
            <a:ext cx="11324553" cy="2043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000" dirty="0"/>
              <a:t>Tutte le domande residuali di spostamento di una Regione vengono servite con corse che attraversano i cluster e raccolgono le varie domande residuali (è come se le domande residuali di spostamento venissero servite dopo essere state aggregate all’interno di cluster più grandi)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7C7126D6-0794-9DF9-D858-0FF52DC856CE}"/>
              </a:ext>
            </a:extLst>
          </p:cNvPr>
          <p:cNvSpPr txBox="1">
            <a:spLocks/>
          </p:cNvSpPr>
          <p:nvPr/>
        </p:nvSpPr>
        <p:spPr>
          <a:xfrm>
            <a:off x="495086" y="4799096"/>
            <a:ext cx="11414705" cy="50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000" dirty="0"/>
              <a:t>Il servizio dedicato viene attivato per un numero di spostamenti inferiore a 5, per distanze tra cluster oltre i 5 km.</a:t>
            </a:r>
          </a:p>
        </p:txBody>
      </p:sp>
    </p:spTree>
    <p:extLst>
      <p:ext uri="{BB962C8B-B14F-4D97-AF65-F5344CB8AC3E}">
        <p14:creationId xmlns:p14="http://schemas.microsoft.com/office/powerpoint/2010/main" val="4021394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A458F-B08E-3C7D-2FFF-9525DFFDF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3D41278-4512-456C-7C98-57B917F9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6679E7-0054-BE4B-24CE-8FA2D440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23</a:t>
            </a:fld>
            <a:endParaRPr lang="it-IT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6799244E-4F28-9262-AB2D-6F820A64BBB7}"/>
              </a:ext>
            </a:extLst>
          </p:cNvPr>
          <p:cNvSpPr txBox="1">
            <a:spLocks/>
          </p:cNvSpPr>
          <p:nvPr/>
        </p:nvSpPr>
        <p:spPr>
          <a:xfrm>
            <a:off x="560439" y="3091283"/>
            <a:ext cx="11631561" cy="67389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3. La determinazione dei LAS nel TPL</a:t>
            </a:r>
          </a:p>
        </p:txBody>
      </p:sp>
      <p:sp>
        <p:nvSpPr>
          <p:cNvPr id="27" name="Segnaposto numero diapositiva 7">
            <a:extLst>
              <a:ext uri="{FF2B5EF4-FFF2-40B4-BE49-F238E27FC236}">
                <a16:creationId xmlns:a16="http://schemas.microsoft.com/office/drawing/2014/main" id="{682A4FBC-9CE3-551D-9D12-01D50BC1F5A6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23</a:t>
            </a:fld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76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59040-419A-DDE8-B1A6-61F15B6F6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B8C687-EFBC-25E5-71DE-EB2F28EC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Simulazioni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CC569C-CA09-E60D-4B1E-6730BCC1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E2EE71-0BF4-B091-A2C5-D20C87B9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24</a:t>
            </a:fld>
            <a:endParaRPr lang="it-IT" alt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6EE2C374-917C-E64B-F5AD-277259EF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8" y="1485899"/>
            <a:ext cx="7143568" cy="4831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Due scenari a confronto</a:t>
            </a:r>
          </a:p>
          <a:p>
            <a:pPr marL="0" indent="0" algn="ctr">
              <a:buNone/>
            </a:pPr>
            <a:endParaRPr lang="it-IT" sz="2400" b="1" dirty="0"/>
          </a:p>
          <a:p>
            <a:r>
              <a:rPr lang="it-IT" sz="2400" b="1" dirty="0"/>
              <a:t>Situazione esistente</a:t>
            </a:r>
            <a:r>
              <a:rPr lang="it-IT" sz="2400" dirty="0"/>
              <a:t>, definita dai v-km per le diverse modalità effettivamente erogati sul territorio (fonte: Osservatorio per il TPL, 2023)</a:t>
            </a:r>
          </a:p>
          <a:p>
            <a:r>
              <a:rPr lang="it-IT" sz="2400" b="1" dirty="0"/>
              <a:t>LAS</a:t>
            </a:r>
            <a:r>
              <a:rPr lang="it-IT" sz="2400" dirty="0"/>
              <a:t> – questa simulazione determina i LAS a partire dalla matrice </a:t>
            </a:r>
            <a:r>
              <a:rPr lang="it-IT" sz="2400" dirty="0" err="1"/>
              <a:t>istat</a:t>
            </a:r>
            <a:r>
              <a:rPr lang="it-IT" sz="2400" dirty="0"/>
              <a:t> introducendo diversi criteri di efficienza nella programmazione dei servizi. 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 risultati verranno esposti considerando gli </a:t>
            </a:r>
            <a:r>
              <a:rPr lang="it-IT" sz="2400" b="1" dirty="0"/>
              <a:t>aggregati Nord, Centro Sud </a:t>
            </a:r>
            <a:r>
              <a:rPr lang="it-IT" sz="2400" dirty="0"/>
              <a:t>come riportati nella tabella a fianco.</a:t>
            </a:r>
          </a:p>
          <a:p>
            <a:endParaRPr lang="it-IT" sz="2400" dirty="0"/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01DD95-837E-3E27-DAE5-D2821AAA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898" y="1485899"/>
            <a:ext cx="3017960" cy="44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0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233076E-C0E0-72D5-9021-828E0D01C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B6DFC8-4BB6-252A-FC7E-E9654B1B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LAS - criteri di efficienza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7EFDB3-32C2-22AE-7181-03D13D9D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432834-A731-4E3E-F6F5-AA362CED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25</a:t>
            </a:fld>
            <a:endParaRPr lang="it-IT" alt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055352D9-0115-DB7A-6E5E-D7D3108E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33" y="1524757"/>
            <a:ext cx="4114800" cy="4831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/>
              <a:t>Il modello</a:t>
            </a:r>
            <a:r>
              <a:rPr lang="it-IT" sz="2000" dirty="0"/>
              <a:t>:</a:t>
            </a:r>
          </a:p>
          <a:p>
            <a:r>
              <a:rPr lang="it-IT" sz="2000" dirty="0"/>
              <a:t>Impone fattori di riempimento più elevati rispetto alla media</a:t>
            </a:r>
          </a:p>
          <a:p>
            <a:r>
              <a:rPr lang="it-IT" sz="2000" dirty="0"/>
              <a:t>Ipotizza il trasferimento da servizi ferroviari a servizi su autobus quando il numero di passeggeri è basso.</a:t>
            </a:r>
          </a:p>
          <a:p>
            <a:r>
              <a:rPr lang="it-IT" sz="2000" dirty="0"/>
              <a:t>Introduce i servizi a chiamata</a:t>
            </a:r>
          </a:p>
          <a:p>
            <a:r>
              <a:rPr lang="it-IT" sz="2000" dirty="0"/>
              <a:t>Considera lo switch modale da mezzo privato a TPL</a:t>
            </a:r>
          </a:p>
          <a:p>
            <a:r>
              <a:rPr lang="it-IT" sz="2000" dirty="0"/>
              <a:t>La tabella a fianco mostra le ipotesi alla base della simulazione.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FDA5CC-10F8-B002-4D29-F4AEC4CBD2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35" b="7210"/>
          <a:stretch>
            <a:fillRect/>
          </a:stretch>
        </p:blipFill>
        <p:spPr>
          <a:xfrm>
            <a:off x="4548837" y="2042080"/>
            <a:ext cx="7293966" cy="32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3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E716-918E-BFCE-A763-DA42B0E5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94DC94-B5E8-CC2F-A2C5-175B1B1F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A59DE9-2A85-78EC-53F0-368DDEFA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26</a:t>
            </a:fld>
            <a:endParaRPr lang="it-IT" alt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DC4D0F67-1073-5773-B335-242ED329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13652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LAS - Risultati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9AF5A231-B7DB-F6E4-87F1-95D564E86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42" y="4110062"/>
            <a:ext cx="11265785" cy="215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Dalle analisi effettuate, emerge che un numero non trascurabile di corse vengono effettuate con un numero di passeggeri molto limitato, spesso meno di 25 passeggeri.</a:t>
            </a:r>
          </a:p>
          <a:p>
            <a:pPr marL="0" indent="0">
              <a:buNone/>
            </a:pPr>
            <a:r>
              <a:rPr lang="it-IT" sz="2400" dirty="0"/>
              <a:t>Nei LAS,  le corse con «pochi» passeggeri vengono spostate sui servizi su autobus, inoltre viene richiesto un fattore di riempimento superiore a quello medio nazionale (CNIT). </a:t>
            </a:r>
          </a:p>
          <a:p>
            <a:pPr marL="0" indent="0">
              <a:buNone/>
            </a:pPr>
            <a:r>
              <a:rPr lang="it-IT" sz="2400" dirty="0"/>
              <a:t>Ne risultano meno corse con più passeggeri a bordo.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C8167C-54A0-531E-E726-3EF5C35B7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07" y="1190495"/>
            <a:ext cx="8383933" cy="269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AB148-5245-FB1D-6373-26B2188DE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46082FF-BC62-A20B-AA59-CE16A8A36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9" y="1864360"/>
            <a:ext cx="6873608" cy="3392170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876892-2F38-05EB-B221-EEEF54CDA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EF13FE5-C585-372B-51C0-5BF18F91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27</a:t>
            </a:fld>
            <a:endParaRPr lang="it-IT" alt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15CEA6F-A774-5493-EFD9-517E1C69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13652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LAS - Risultati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BAB96B5F-63EC-1A01-AB3C-3F9002F1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494" y="1555750"/>
            <a:ext cx="4680347" cy="4316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I LAS producono per la metro risultati analoghi all’esistente ma con un fattore di riempimento superiore a quello medio nazionale (CNIT). </a:t>
            </a:r>
          </a:p>
          <a:p>
            <a:pPr marL="0" indent="0">
              <a:buNone/>
            </a:pPr>
            <a:r>
              <a:rPr lang="it-IT" sz="2400" dirty="0"/>
              <a:t>Ne risulta che a parità (circa) di corse vengono trasportati più passeggeri per effetto dello switch modale da mezzo privato a TPL.</a:t>
            </a:r>
          </a:p>
          <a:p>
            <a:pPr marL="0" indent="0">
              <a:buNone/>
            </a:pPr>
            <a:r>
              <a:rPr lang="it-IT" sz="2400" dirty="0"/>
              <a:t>Per il tram i LAS producono meno corse con un numero più elevato di passeggeri.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148BD6-6D9E-926B-B81C-0C347BD75BAC}"/>
              </a:ext>
            </a:extLst>
          </p:cNvPr>
          <p:cNvSpPr txBox="1"/>
          <p:nvPr/>
        </p:nvSpPr>
        <p:spPr>
          <a:xfrm>
            <a:off x="1562923" y="4922758"/>
            <a:ext cx="7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Metro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028517-1F1B-443F-EDCD-E1DC5E4F2292}"/>
              </a:ext>
            </a:extLst>
          </p:cNvPr>
          <p:cNvSpPr txBox="1"/>
          <p:nvPr/>
        </p:nvSpPr>
        <p:spPr>
          <a:xfrm>
            <a:off x="4893233" y="4887198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Tram</a:t>
            </a:r>
          </a:p>
        </p:txBody>
      </p:sp>
    </p:spTree>
    <p:extLst>
      <p:ext uri="{BB962C8B-B14F-4D97-AF65-F5344CB8AC3E}">
        <p14:creationId xmlns:p14="http://schemas.microsoft.com/office/powerpoint/2010/main" val="44873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3B3E0-8D0C-B2D6-EC24-D2AFE4D8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C2C5FD-51E9-3A04-57DA-F41C991F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827BB2-FD71-C8F8-2EDC-1462E02F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28</a:t>
            </a:fld>
            <a:endParaRPr lang="it-IT" alt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949E33D-5768-D8A4-2D67-AAF38563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13652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LAS - Risultati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A8ED08F4-2690-3DD0-86F6-3B8869DB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28" y="4522469"/>
            <a:ext cx="11295544" cy="20574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it-IT" sz="2000" dirty="0"/>
              <a:t>Con i LAS,  le corse su ferroviario regionale con «pochi» passeggeri vengono spostate sui servizi su autobus extraurbano che aumentano in modo significativo. </a:t>
            </a:r>
          </a:p>
          <a:p>
            <a:pPr marL="0" indent="0" algn="just">
              <a:buNone/>
            </a:pPr>
            <a:r>
              <a:rPr lang="it-IT" sz="2000" dirty="0"/>
              <a:t>Inoltre viene richiesto un fattore di riempimento superiore a quello medio nazionale (CNIT). </a:t>
            </a:r>
          </a:p>
          <a:p>
            <a:pPr marL="0" indent="0" algn="just">
              <a:buNone/>
            </a:pPr>
            <a:r>
              <a:rPr lang="it-IT" sz="2000" dirty="0"/>
              <a:t>Ne risulta un numero maggiore di corse che trasportano una quantità di passeggeri più elevata per effetto dello switch da ferroviario ad autobus e modale da mezzo privato a TPL.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  <a:p>
            <a:pPr marL="0" indent="0" algn="just">
              <a:buNone/>
            </a:pPr>
            <a:endParaRPr lang="it-IT" sz="2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F1345FA-2083-AACA-3634-66F0DA3D6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63" y="1136317"/>
            <a:ext cx="7363220" cy="32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3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5572E-C271-6B45-CDA3-A944D427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A619F5-76A3-9DE0-BBC3-9DE3CF40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1F9831-9549-4F0A-FA6F-FC0E4D28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29</a:t>
            </a:fld>
            <a:endParaRPr lang="it-IT" alt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BF161F4C-6B23-3DD1-1A41-CB1807B9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13652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LAS - Risultati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73C60B4-A105-05F3-AD55-168F2A845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54" y="3974123"/>
            <a:ext cx="5200296" cy="23433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1600" dirty="0"/>
              <a:t>Nei LAS il numero complessivo di passeggeri aumenta per effetto della domanda potenziale anche a fronte di una riduzione dei v-km ciò è dovuto al fatto che sono stati utilizzati del fattori di riempimento medi più elevati rispetto alla situazione esistente. </a:t>
            </a:r>
          </a:p>
          <a:p>
            <a:pPr marL="0" indent="0" algn="just">
              <a:buNone/>
            </a:pPr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560E4C50-8CC2-B117-8006-EF11E6DCDA81}"/>
              </a:ext>
            </a:extLst>
          </p:cNvPr>
          <p:cNvSpPr txBox="1">
            <a:spLocks/>
          </p:cNvSpPr>
          <p:nvPr/>
        </p:nvSpPr>
        <p:spPr>
          <a:xfrm>
            <a:off x="5967092" y="3974123"/>
            <a:ext cx="5867354" cy="2388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/>
              <a:t>Nei LAS,  le corse su ferroviario regionale con «pochi» passeggeri vengono spostate sui servizi su autobus extraurbano che aumentano in modo significativo.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dirty="0"/>
              <a:t>Ne risultano più corse che trasportano una quantità di passeggeri più elevata per effetto dello switch da ferroviario ad autobus e modale da mezzo privato a TPL.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A7E0D2-69F0-462E-9B60-60AF3298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7" y="1722754"/>
            <a:ext cx="5460190" cy="182133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FF4211-9A68-70B9-F7E8-092E0519D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092" y="1717639"/>
            <a:ext cx="5460191" cy="18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6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5C7EB-A66D-C75D-4D81-E88FBEB9F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DDF23C-58AE-46BB-D445-BCAA798D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E3EC20-271E-4771-554B-9D61E66B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3</a:t>
            </a:fld>
            <a:endParaRPr lang="it-IT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4DD87D02-E82E-3EF2-68BC-A43E4E8769BA}"/>
              </a:ext>
            </a:extLst>
          </p:cNvPr>
          <p:cNvSpPr txBox="1">
            <a:spLocks/>
          </p:cNvSpPr>
          <p:nvPr/>
        </p:nvSpPr>
        <p:spPr>
          <a:xfrm>
            <a:off x="560439" y="3091283"/>
            <a:ext cx="11631561" cy="67389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1. Gli obiettivi dello studio</a:t>
            </a:r>
          </a:p>
        </p:txBody>
      </p:sp>
      <p:sp>
        <p:nvSpPr>
          <p:cNvPr id="27" name="Segnaposto numero diapositiva 7">
            <a:extLst>
              <a:ext uri="{FF2B5EF4-FFF2-40B4-BE49-F238E27FC236}">
                <a16:creationId xmlns:a16="http://schemas.microsoft.com/office/drawing/2014/main" id="{17A433AD-34D6-51BA-7BC7-F76BF77A3206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3</a:t>
            </a:fld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08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EB56C9-10B9-EB19-AED0-2B830E17B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CF77D9-75D9-C5C4-B665-C3A12F19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6685E1-766A-F9B4-4CF7-BBFD6723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 dirty="0"/>
              <a:t>Pagina </a:t>
            </a:r>
            <a:fld id="{E9DC641C-8AB4-42E4-A9B0-94C01B420E80}" type="slidenum">
              <a:rPr lang="it-IT" altLang="it-IT" smtClean="0"/>
              <a:pPr/>
              <a:t>30</a:t>
            </a:fld>
            <a:endParaRPr lang="it-IT" alt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825AFE9-992F-68C8-AD67-F0179A9B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75" y="13652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LAS - Risultati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7DBA03FE-F9FE-A1BE-2F4F-F31A45BF8A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330" y="3890405"/>
                <a:ext cx="11195339" cy="19828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ü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:r>
                  <a:rPr lang="it-IT" sz="2000" b="1" dirty="0"/>
                  <a:t>LAS</a:t>
                </a:r>
                <a:r>
                  <a:rPr lang="it-IT" sz="2000" dirty="0"/>
                  <a:t> - se la domanda tra un’origine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it-IT" sz="2000" dirty="0"/>
                  <a:t> e una destinazione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it-IT" sz="2000" dirty="0"/>
                  <a:t> tra loro distanti meno di 5 km è inferiore a 5 spostamenti → è più efficiente che quegli spostamenti vengano serviti con un </a:t>
                </a:r>
                <a:r>
                  <a:rPr lang="it-IT" sz="2000" b="1" dirty="0"/>
                  <a:t>servizio «a chiamata»</a:t>
                </a:r>
                <a:r>
                  <a:rPr lang="it-IT" sz="2000" dirty="0"/>
                  <a:t>, ovvero con mezzi di dimensioni ridotte e quindi meno costosi.</a:t>
                </a:r>
              </a:p>
            </p:txBody>
          </p:sp>
        </mc:Choice>
        <mc:Fallback xmlns="">
          <p:sp>
            <p:nvSpPr>
              <p:cNvPr id="9" name="Segnaposto contenuto 2">
                <a:extLst>
                  <a:ext uri="{FF2B5EF4-FFF2-40B4-BE49-F238E27FC236}">
                    <a16:creationId xmlns:a16="http://schemas.microsoft.com/office/drawing/2014/main" id="{7DBA03FE-F9FE-A1BE-2F4F-F31A45BF8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30" y="3890405"/>
                <a:ext cx="11195339" cy="1982857"/>
              </a:xfrm>
              <a:prstGeom prst="rect">
                <a:avLst/>
              </a:prstGeom>
              <a:blipFill>
                <a:blip r:embed="rId3"/>
                <a:stretch>
                  <a:fillRect l="-599" t="-1538" r="-54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o 4">
            <a:extLst>
              <a:ext uri="{FF2B5EF4-FFF2-40B4-BE49-F238E27FC236}">
                <a16:creationId xmlns:a16="http://schemas.microsoft.com/office/drawing/2014/main" id="{45EFA893-7CDA-A665-E926-3F583F65C6E4}"/>
              </a:ext>
            </a:extLst>
          </p:cNvPr>
          <p:cNvGrpSpPr/>
          <p:nvPr/>
        </p:nvGrpSpPr>
        <p:grpSpPr>
          <a:xfrm>
            <a:off x="2794870" y="1246443"/>
            <a:ext cx="6303810" cy="2182557"/>
            <a:chOff x="2794870" y="1246443"/>
            <a:chExt cx="6303810" cy="2182557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ABDE107F-640A-EBF2-CF2E-CED015BF2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870" y="1246443"/>
              <a:ext cx="6303810" cy="2182557"/>
            </a:xfrm>
            <a:prstGeom prst="rect">
              <a:avLst/>
            </a:prstGeom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100B2D2E-00DD-9226-8CA3-3D968C891E3F}"/>
                </a:ext>
              </a:extLst>
            </p:cNvPr>
            <p:cNvSpPr/>
            <p:nvPr/>
          </p:nvSpPr>
          <p:spPr>
            <a:xfrm>
              <a:off x="5702808" y="1655064"/>
              <a:ext cx="606552" cy="201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0864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31A77-BFC0-49E5-A534-C150BF84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248348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4 - La determinazione dei Costi Standard per i servizi TPL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32CE6B-C6B3-AB16-9A0B-A8101AC0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C17F26-2F46-FE7C-4890-E8B2466F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473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945196" y="116632"/>
            <a:ext cx="8229600" cy="11430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 Costi Standard – I modelli di costo adottati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18211" y="1453978"/>
            <a:ext cx="10699344" cy="4114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000" dirty="0"/>
              <a:t>Approccio </a:t>
            </a:r>
            <a:r>
              <a:rPr lang="it-IT" sz="2000" b="1" dirty="0"/>
              <a:t>bottom up ibrido in cui  </a:t>
            </a:r>
            <a:r>
              <a:rPr lang="it-IT" sz="2000" dirty="0"/>
              <a:t>gli elementi di costo vengono determinati </a:t>
            </a:r>
            <a:r>
              <a:rPr lang="it-IT" sz="2000" b="1" dirty="0"/>
              <a:t>per ogni modalità</a:t>
            </a:r>
          </a:p>
          <a:p>
            <a:pPr lvl="1" algn="just"/>
            <a:r>
              <a:rPr lang="it-IT" sz="1800" dirty="0"/>
              <a:t>In parte individuando in maniera analitica i driver tecnologici e il relativo consumo di risorse (necessaria descrizione accurata del processo sottostante).</a:t>
            </a:r>
          </a:p>
          <a:p>
            <a:pPr lvl="1" algn="just"/>
            <a:r>
              <a:rPr lang="it-IT" sz="1800" dirty="0"/>
              <a:t>In parte individuando una relazione di tipo statistico (top down) tra un driver significativo (es. corse-km, numero di veicoli etc.) e l’elemento di costo</a:t>
            </a:r>
          </a:p>
          <a:p>
            <a:pPr lvl="1" algn="just"/>
            <a:endParaRPr lang="it-IT" sz="1800" dirty="0"/>
          </a:p>
          <a:p>
            <a:pPr algn="just"/>
            <a:r>
              <a:rPr lang="it-IT" sz="2200" dirty="0"/>
              <a:t>Aggiornano i modelli di CS del DM 157/2018</a:t>
            </a:r>
          </a:p>
          <a:p>
            <a:pPr lvl="1" algn="just"/>
            <a:r>
              <a:rPr lang="it-IT" sz="1800" dirty="0"/>
              <a:t>Introdotta la </a:t>
            </a:r>
            <a:r>
              <a:rPr lang="it-IT" sz="1800" b="1" dirty="0"/>
              <a:t>trazione elettrica per la modalità bus – urbano</a:t>
            </a:r>
          </a:p>
          <a:p>
            <a:pPr lvl="1" algn="just"/>
            <a:r>
              <a:rPr lang="it-IT" sz="1800" dirty="0"/>
              <a:t>Per tutte le modalità i </a:t>
            </a:r>
            <a:r>
              <a:rPr lang="it-IT" sz="1800" b="1" dirty="0"/>
              <a:t>consumi di carburante/energia sono stati agganciati alle condizioni di servizio</a:t>
            </a:r>
            <a:r>
              <a:rPr lang="it-IT" sz="1800" dirty="0"/>
              <a:t> (velocità commerciale)</a:t>
            </a:r>
          </a:p>
          <a:p>
            <a:pPr lvl="1" algn="just"/>
            <a:r>
              <a:rPr lang="it-IT" sz="1800" dirty="0"/>
              <a:t>Per ogni modalità, il costo manutenzione include ricambi, lubrificanti e materiali vari, costo del personale di manutenzione, costo di possesso delle attrezzature per la manutenzione</a:t>
            </a:r>
          </a:p>
          <a:p>
            <a:pPr lvl="1" algn="just"/>
            <a:r>
              <a:rPr lang="it-IT" sz="1800" dirty="0"/>
              <a:t>Per tutte le modalità, il calcolo del </a:t>
            </a:r>
            <a:r>
              <a:rPr lang="it-IT" sz="1800" b="1" dirty="0"/>
              <a:t>costo dell’energia di trazione agganciato all’andamento dei prezzi</a:t>
            </a:r>
            <a:r>
              <a:rPr lang="it-IT" sz="1800" dirty="0"/>
              <a:t> (gasolio, gas ed elettricità) </a:t>
            </a:r>
          </a:p>
          <a:p>
            <a:pPr lvl="1" algn="just"/>
            <a:r>
              <a:rPr lang="it-IT" sz="1800" dirty="0"/>
              <a:t>Per tutte le modalità, è stato </a:t>
            </a:r>
            <a:r>
              <a:rPr lang="it-IT" sz="1800" b="1" dirty="0"/>
              <a:t>aggiornato il costo del lavoro</a:t>
            </a:r>
          </a:p>
          <a:p>
            <a:pPr lvl="1" algn="just"/>
            <a:r>
              <a:rPr lang="it-IT" sz="1800" dirty="0"/>
              <a:t>Per tutte le modalità le voci di costo sono state </a:t>
            </a:r>
            <a:r>
              <a:rPr lang="it-IT" sz="1800" b="1" dirty="0"/>
              <a:t>aggiornate in funzione dell’inflazione</a:t>
            </a:r>
          </a:p>
          <a:p>
            <a:pPr lvl="1" algn="just"/>
            <a:r>
              <a:rPr lang="it-IT" sz="1800" dirty="0"/>
              <a:t>Per tutte le modalità, il </a:t>
            </a:r>
            <a:r>
              <a:rPr lang="it-IT" sz="1800" b="1" dirty="0"/>
              <a:t>WACC è aggiornato ai valori definiti da ART</a:t>
            </a:r>
          </a:p>
          <a:p>
            <a:pPr algn="just"/>
            <a:endParaRPr lang="it-IT" sz="2000" dirty="0"/>
          </a:p>
          <a:p>
            <a:pPr marL="800100" lvl="2" indent="0" algn="just">
              <a:buNone/>
            </a:pPr>
            <a:endParaRPr lang="it-IT" sz="1400" dirty="0"/>
          </a:p>
          <a:p>
            <a:pPr>
              <a:buFontTx/>
              <a:buChar char="-"/>
            </a:pPr>
            <a:endParaRPr lang="it-IT" sz="2000" dirty="0"/>
          </a:p>
          <a:p>
            <a:endParaRPr lang="it-IT" sz="20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32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434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Costi Standard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33</a:t>
            </a:fld>
            <a:endParaRPr lang="it-IT" alt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8E6F8A24-B2D9-2CAB-6611-C4AAB9A7C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4718"/>
                <a:ext cx="10469641" cy="50881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sz="1600" dirty="0"/>
                  <a:t>Il costo standard unitario (per corse-km offerte al pubblico)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</a:rPr>
                          <m:t>𝐶𝑆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t-IT" sz="1600" i="1">
                            <a:latin typeface="Cambria Math"/>
                          </a:rPr>
                          <m:t>𝑘𝑚𝑠</m:t>
                        </m:r>
                      </m:sub>
                    </m:sSub>
                  </m:oMath>
                </a14:m>
                <a:r>
                  <a:rPr lang="it-IT" sz="1600" dirty="0"/>
                  <a:t> è dato dal rapporto tra la sommatoria dei costi delle diverse aree, inclusa la remunerazione del costo del capitale, e le percorrenze totali di servizio:</a:t>
                </a:r>
              </a:p>
              <a:p>
                <a:pPr marL="0" indent="0">
                  <a:buNone/>
                </a:pPr>
                <a:endParaRPr lang="it-IT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latin typeface="Cambria Math"/>
                            </a:rPr>
                            <m:t>𝐶𝑆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600" i="1">
                              <a:latin typeface="Cambria Math"/>
                            </a:rPr>
                            <m:t>𝑘𝑚𝑠</m:t>
                          </m:r>
                        </m:sub>
                      </m:sSub>
                      <m:r>
                        <a:rPr lang="it-IT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it-IT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16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6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 panose="02040503050406030204" pitchFamily="18" charset="0"/>
                                </a:rPr>
                                <m:t>𝑝𝑒𝑟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it-IT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600" i="1">
                              <a:latin typeface="Cambria Math"/>
                            </a:rPr>
                            <m:t>𝑘𝑚𝑠</m:t>
                          </m:r>
                        </m:den>
                      </m:f>
                    </m:oMath>
                  </m:oMathPara>
                </a14:m>
                <a:endParaRPr lang="it-IT" sz="1600" dirty="0"/>
              </a:p>
              <a:p>
                <a:pPr lvl="0"/>
                <a:endParaRPr lang="it-IT" sz="1600" i="1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it-IT" sz="1600" i="1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it-IT" sz="1600" dirty="0"/>
                  <a:t> è il costo annuo delle principali attività dell’area di esercizio incluso il costo di utilizzo dei rotabili.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it-IT" sz="1600" i="1">
                            <a:latin typeface="Cambria Math"/>
                          </a:rPr>
                          <m:t>𝑖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it-IT" sz="16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it-IT" sz="1600" dirty="0"/>
                  <a:t> è il costo annuo delle principali attività dell’area di gestione dell’infrastruttura.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it-IT" sz="160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𝑒𝑟</m:t>
                        </m:r>
                      </m:sub>
                    </m:sSub>
                  </m:oMath>
                </a14:m>
                <a:r>
                  <a:rPr lang="it-IT" sz="1600" dirty="0"/>
                  <a:t> è il costo annuo comprensivo di tutti i costi di periodo (tra cui le principali attività dell’area amministrativa) e di eventuali altri costi industriali non considerati in altre voci di costo.</a:t>
                </a:r>
              </a:p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it-IT" sz="1600" i="1">
                        <a:latin typeface="Cambria Math"/>
                      </a:rPr>
                      <m:t>𝑘𝑚𝑠</m:t>
                    </m:r>
                  </m:oMath>
                </a14:m>
                <a:r>
                  <a:rPr lang="it-IT" sz="1600" dirty="0"/>
                  <a:t> è il numero delle veicoli-km di servizio.</a:t>
                </a:r>
              </a:p>
            </p:txBody>
          </p:sp>
        </mc:Choice>
        <mc:Fallback xmlns="">
          <p:sp>
            <p:nvSpPr>
              <p:cNvPr id="8" name="Segnaposto contenuto 2">
                <a:extLst>
                  <a:ext uri="{FF2B5EF4-FFF2-40B4-BE49-F238E27FC236}">
                    <a16:creationId xmlns:a16="http://schemas.microsoft.com/office/drawing/2014/main" id="{8E6F8A24-B2D9-2CAB-6611-C4AAB9A7C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4718"/>
                <a:ext cx="10469641" cy="5088157"/>
              </a:xfrm>
              <a:blipFill>
                <a:blip r:embed="rId2"/>
                <a:stretch>
                  <a:fillRect l="-349" t="-8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479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62448-F0E3-48D5-DFF0-A3DDA3810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0955C-E905-A0F3-F4BB-784DE6AC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Costi Standard - Ipotesi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AAC964-5203-8FA5-DB3B-E9BE436C7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23B39D-018A-0203-C9C1-FBD3CE43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34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6EAA280-F8A9-EE1E-6AA7-A52CCC768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33" y="1657747"/>
            <a:ext cx="466431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Autobus Urbano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Mix flotta 30% elettrico, 70% gas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Autobus Extra -Urbano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Mix flotta 70% gasolio, 30% gas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Servizi a chiamata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Effettuati con mini-bus elettrici (16 posti)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Costo annuo per dipendente (tutte le modalità)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valore pari a 53.500€ (rinnovo del CCNL calcolato al parametro medio 175 con 5 scatti anzianità)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</p:txBody>
      </p:sp>
      <p:sp>
        <p:nvSpPr>
          <p:cNvPr id="3" name="Segnaposto contenuto 6">
            <a:extLst>
              <a:ext uri="{FF2B5EF4-FFF2-40B4-BE49-F238E27FC236}">
                <a16:creationId xmlns:a16="http://schemas.microsoft.com/office/drawing/2014/main" id="{1F4B6547-48A3-DABA-55F5-71F4F594FD04}"/>
              </a:ext>
            </a:extLst>
          </p:cNvPr>
          <p:cNvSpPr txBox="1">
            <a:spLocks/>
          </p:cNvSpPr>
          <p:nvPr/>
        </p:nvSpPr>
        <p:spPr>
          <a:xfrm>
            <a:off x="6561847" y="1571387"/>
            <a:ext cx="466431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Scala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TPL mediante autobus → provinciale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Ferroviario → regionale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Velocità commerciale (tutte le modalità)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Media regionale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Anzianità media rotabili (metà vita utile)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TPL mediante autobus: 8 anni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Ferroviario, Metro, Tram: 15 anni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Finanziamento rotabili (tutte le modalità)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100% della flotta autofinanziata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91739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C51DE-1A97-6896-5CBB-F73BF9BF3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643A5-17ED-49D6-FAD9-0AAACD74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Costi Standard - Risultati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4B138B-204D-D352-5488-DCB060EF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84D69E-B8F8-47B5-089B-8FF967B9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35</a:t>
            </a:fld>
            <a:endParaRPr lang="it-IT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68A02E9-86D4-7CD7-D2D9-F8A73A29889C}"/>
              </a:ext>
            </a:extLst>
          </p:cNvPr>
          <p:cNvSpPr txBox="1">
            <a:spLocks/>
          </p:cNvSpPr>
          <p:nvPr/>
        </p:nvSpPr>
        <p:spPr>
          <a:xfrm>
            <a:off x="1524000" y="4111956"/>
            <a:ext cx="9144000" cy="14609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800" b="0" dirty="0"/>
              <a:t>Le </a:t>
            </a:r>
            <a:r>
              <a:rPr lang="it-IT" sz="1800" dirty="0"/>
              <a:t>differenze</a:t>
            </a:r>
            <a:r>
              <a:rPr lang="it-IT" sz="1800" b="0" dirty="0"/>
              <a:t> di costo tra le diverse aree geografiche dipendono essenzialmente: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/>
              <a:t>dalle diverse </a:t>
            </a:r>
            <a:r>
              <a:rPr lang="it-IT" sz="1800" dirty="0"/>
              <a:t>velocità commerciali </a:t>
            </a:r>
            <a:r>
              <a:rPr lang="it-IT" sz="1800" b="0" dirty="0"/>
              <a:t>(determinate come medie regionali)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/>
              <a:t>dalle diverse </a:t>
            </a:r>
            <a:r>
              <a:rPr lang="it-IT" sz="1800" dirty="0"/>
              <a:t>capacità dei mezzi</a:t>
            </a:r>
          </a:p>
          <a:p>
            <a:endParaRPr lang="it-IT" sz="1800" b="0" dirty="0"/>
          </a:p>
          <a:p>
            <a:endParaRPr lang="it-IT" sz="1800" b="0" dirty="0"/>
          </a:p>
          <a:p>
            <a:endParaRPr lang="it-IT" sz="1800" b="0" dirty="0"/>
          </a:p>
          <a:p>
            <a:endParaRPr lang="it-IT" sz="1800" b="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F1132E-6371-1760-5F20-0C657CC9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79" y="1551940"/>
            <a:ext cx="5972823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974B05-1B3C-4CAA-E118-1AACF567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Costi Standard - Risultati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F0A452-24F2-B5D9-B72A-0B44F7D6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2217D9-F85A-2CE2-3131-F0330BE3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36</a:t>
            </a:fld>
            <a:endParaRPr lang="it-IT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FE80698E-DAAA-434F-D69E-F8EC617DEC1E}"/>
              </a:ext>
            </a:extLst>
          </p:cNvPr>
          <p:cNvSpPr txBox="1">
            <a:spLocks/>
          </p:cNvSpPr>
          <p:nvPr/>
        </p:nvSpPr>
        <p:spPr>
          <a:xfrm>
            <a:off x="1288072" y="5163545"/>
            <a:ext cx="10475245" cy="1375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/>
              <a:t>Per ciascuna modalità di servizio, i costi standard aggiornati sono stati applicati ai servizi esistenti e ai LAS. La loro somma (compresi i servizi a chiamata) determina il costo (standard) complessivo dei servizi TPL nei tre scenari analizzati.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9452F56-41CE-10F2-218D-586F9D809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084" y="1690688"/>
            <a:ext cx="8199831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0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0B990-CF00-7A5E-ED49-D7D188A04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F707C-AB01-7E67-C50B-CB39C0C1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248348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5 - Simulazioni sui fabbisogni standard e confronto con il Fondo TPL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9206E3-824E-E324-F615-F86BD6C4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018358-2C6D-26AD-E7AD-714EC66E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67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8397A7-C93E-AE5A-B254-82A0EE07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CEFE12-954D-6D30-3775-7E3DE540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19" y="7937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Risorse stanziate per il TPL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E795F0-D5AA-7EF9-E6ED-549B3281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Dipartimento di Ingegneria Informatica, Automatica e Gestionale - Sapienza Università di Roma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19A054-22B5-0250-2D7D-3126D4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Pagina </a:t>
            </a:r>
            <a:fld id="{E9DC641C-8AB4-42E4-A9B0-94C01B420E8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036BD2F-2EA3-3191-B7FF-6EC05084C2E2}"/>
              </a:ext>
            </a:extLst>
          </p:cNvPr>
          <p:cNvSpPr txBox="1">
            <a:spLocks/>
          </p:cNvSpPr>
          <p:nvPr/>
        </p:nvSpPr>
        <p:spPr>
          <a:xfrm>
            <a:off x="381000" y="1153160"/>
            <a:ext cx="11196320" cy="4384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Diverse fonti contribuiscono al finanziamento dei servizi di TPL (quota esercizio)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le quattro modalità considerate relativamente alle 15 Regioni a S.O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4A1B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Totale corrispettivi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rappresenta il valore complessivo 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FNT più risorse regionali/locali aggiuntive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dei corrispettivi (al netto del pedaggio RFI) erogati per le quattro modalità di servizio analizzate (Fonte: Osservatorio TPL - 2023).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4A1B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Ricavi da traffico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(Fonte: Osservatorio TPL – 2023).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Clr>
                <a:srgbClr val="84A1B6"/>
              </a:buClr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 CCNL</a:t>
            </a:r>
            <a:r>
              <a:rPr lang="it-IT" sz="1800" b="1" dirty="0">
                <a:solidFill>
                  <a:prstClr val="black"/>
                </a:solidFill>
              </a:rPr>
              <a:t> </a:t>
            </a:r>
            <a:r>
              <a:rPr lang="it-IT" sz="1800" dirty="0">
                <a:solidFill>
                  <a:prstClr val="black"/>
                </a:solidFill>
              </a:rPr>
              <a:t>(Fonte: Osservatorio TPL – 2023)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rappresenta le risorse erogate a copertura degli oneri derivanti dai rinnovi del CCNL autoferrotranvieri per i bienni 2002/2003, 2004/2005 e 2006/2007 (leggi n. 47/2004, n. 58/2005 e n. 296/2006).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  <a:buClr>
                <a:srgbClr val="84A1B6"/>
              </a:buClr>
              <a:defRPr/>
            </a:pPr>
            <a:r>
              <a:rPr lang="it-IT" sz="1800" b="1" dirty="0"/>
              <a:t>Contributi CCNL (rinnovo contratto 2025)</a:t>
            </a:r>
            <a:r>
              <a:rPr lang="it-IT" sz="1800" dirty="0"/>
              <a:t>: rappresenta una stima dell’incremento di</a:t>
            </a:r>
            <a:r>
              <a:rPr lang="it-IT" sz="1800" dirty="0">
                <a:solidFill>
                  <a:prstClr val="black"/>
                </a:solidFill>
              </a:rPr>
              <a:t> risorse erogate a copertura degli oneri derivanti</a:t>
            </a:r>
            <a:r>
              <a:rPr lang="it-IT" sz="1800" dirty="0"/>
              <a:t> dovuto al rinnovo del CCNL </a:t>
            </a:r>
            <a:r>
              <a:rPr lang="it-IT" sz="1800" dirty="0">
                <a:solidFill>
                  <a:prstClr val="black"/>
                </a:solidFill>
              </a:rPr>
              <a:t>(elaborazione ANAV-Sapienza)</a:t>
            </a:r>
            <a:r>
              <a:rPr lang="it-IT" sz="1800" dirty="0"/>
              <a:t>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4A1B6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Finanziamenti pubblici a fondo perduto per il rinnovo dei rotabili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ottenuti ripartendo su base annua e in base alla vita utile dei diversi mezzi (ammortamento) l’ammontare complessivamente erogato tra il 2014 e il 2033 dei finanziamenti pubblici per il rinnovo parco rotabili (elaborazione Sapienza).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355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60170-4D89-B211-5E84-48B537CEE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2D027-8252-6DF5-40C6-2E55FEE2F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19" y="7937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Risorse stanziate per il TPL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64D35D-8502-7BC6-5517-153FED0D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Dipartimento di Ingegneria Informatica, Automatica e Gestionale - Sapienza Università di Roma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333A15-4BE1-0B1F-4D53-F615BC25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Pagina </a:t>
            </a:r>
            <a:fld id="{E9DC641C-8AB4-42E4-A9B0-94C01B420E8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36677E-52FC-AFCA-18EA-F5F7EC89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29" y="1360856"/>
            <a:ext cx="9550141" cy="43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8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E43F3-553F-AF3B-4629-71E7E8000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7222DFD3-F863-4CBA-F268-4C5F44AFAF0F}"/>
              </a:ext>
            </a:extLst>
          </p:cNvPr>
          <p:cNvSpPr txBox="1">
            <a:spLocks/>
          </p:cNvSpPr>
          <p:nvPr/>
        </p:nvSpPr>
        <p:spPr bwMode="auto">
          <a:xfrm>
            <a:off x="339521" y="2001029"/>
            <a:ext cx="11789186" cy="1999090"/>
          </a:xfrm>
          <a:prstGeom prst="rect">
            <a:avLst/>
          </a:prstGeom>
          <a:noFill/>
          <a:ln w="28575">
            <a:solidFill>
              <a:srgbClr val="84A1B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</a:defRPr>
            </a:lvl3pPr>
            <a:lvl4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0000"/>
                </a:solidFill>
                <a:latin typeface="+mn-lt"/>
                <a:ea typeface="+mn-ea"/>
              </a:defRPr>
            </a:lvl4pPr>
            <a:lvl5pPr marL="1981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22433"/>
              </a:buClr>
              <a:buSzTx/>
              <a:buFontTx/>
              <a:buNone/>
              <a:tabLst/>
              <a:defRPr/>
            </a:pP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5BD8D9-B695-F280-7860-D9D27D3A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43" y="1967387"/>
            <a:ext cx="5522261" cy="8744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2400" dirty="0"/>
              <a:t>Riparto del Fondo TPL: dal criterio storico a  </a:t>
            </a:r>
            <a:r>
              <a:rPr lang="it-IT" sz="2000" b="1" dirty="0"/>
              <a:t>Costi Standard</a:t>
            </a:r>
            <a:r>
              <a:rPr lang="it-IT" sz="2400" b="1" dirty="0"/>
              <a:t>   + </a:t>
            </a:r>
            <a:r>
              <a:rPr lang="it-IT" sz="2400" dirty="0"/>
              <a:t>  </a:t>
            </a:r>
            <a:r>
              <a:rPr lang="it-IT" sz="1800" b="1" dirty="0"/>
              <a:t>Livelli Adeguati dei Servizi</a:t>
            </a:r>
            <a:endParaRPr lang="it-IT" sz="2400" b="1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98D8C2-CD6D-E346-66AF-4A69EFC3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4</a:t>
            </a:fld>
            <a:endParaRPr lang="it-IT" dirty="0"/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A427DADE-C9B8-F6AA-D72D-1A66C9DC7713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4</a:t>
            </a:fld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406C373F-B361-E0B0-E13A-04F2575496DB}"/>
              </a:ext>
            </a:extLst>
          </p:cNvPr>
          <p:cNvSpPr txBox="1">
            <a:spLocks/>
          </p:cNvSpPr>
          <p:nvPr/>
        </p:nvSpPr>
        <p:spPr>
          <a:xfrm>
            <a:off x="280219" y="265313"/>
            <a:ext cx="8666557" cy="88396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Una proposta metodologica per misurare l’adeguatezza del Fondo Nazionale Trasporti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CDA3424-5266-1052-7637-F8A90AF09A41}"/>
              </a:ext>
            </a:extLst>
          </p:cNvPr>
          <p:cNvSpPr txBox="1">
            <a:spLocks/>
          </p:cNvSpPr>
          <p:nvPr/>
        </p:nvSpPr>
        <p:spPr>
          <a:xfrm>
            <a:off x="2533640" y="4254425"/>
            <a:ext cx="7483210" cy="2044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800" dirty="0"/>
              <a:t>L’adeguatezza delle risorse può essere misurata confrontando il fabbisogno standard con la quantità complessiva di risorse economiche assorbite dal TPL:</a:t>
            </a:r>
          </a:p>
          <a:p>
            <a:pPr lvl="1" algn="just">
              <a:lnSpc>
                <a:spcPct val="100000"/>
              </a:lnSpc>
              <a:buClr>
                <a:srgbClr val="84A1B6"/>
              </a:buClr>
            </a:pPr>
            <a:r>
              <a:rPr lang="it-IT" sz="1800" dirty="0"/>
              <a:t>Fondo Nazionale Trasporti</a:t>
            </a:r>
          </a:p>
          <a:p>
            <a:pPr lvl="1" algn="just">
              <a:lnSpc>
                <a:spcPct val="100000"/>
              </a:lnSpc>
              <a:buClr>
                <a:srgbClr val="84A1B6"/>
              </a:buClr>
            </a:pPr>
            <a:r>
              <a:rPr lang="it-IT" sz="1800" dirty="0"/>
              <a:t>Fondi regionali/locali aggiuntivi</a:t>
            </a:r>
          </a:p>
          <a:p>
            <a:pPr lvl="1" algn="just">
              <a:lnSpc>
                <a:spcPct val="100000"/>
              </a:lnSpc>
              <a:buClr>
                <a:srgbClr val="84A1B6"/>
              </a:buClr>
            </a:pPr>
            <a:r>
              <a:rPr lang="it-IT" sz="1800" dirty="0"/>
              <a:t>Ricavi tariffari</a:t>
            </a:r>
          </a:p>
          <a:p>
            <a:pPr lvl="1" algn="just">
              <a:lnSpc>
                <a:spcPct val="100000"/>
              </a:lnSpc>
              <a:buClr>
                <a:srgbClr val="84A1B6"/>
              </a:buClr>
            </a:pPr>
            <a:r>
              <a:rPr lang="it-IT" sz="1800" dirty="0"/>
              <a:t>Finanziamenti pubblici a fondo perduto per il rinnovo dei rotabili</a:t>
            </a:r>
          </a:p>
          <a:p>
            <a:pPr lvl="1" algn="just">
              <a:lnSpc>
                <a:spcPct val="100000"/>
              </a:lnSpc>
              <a:buClr>
                <a:srgbClr val="84A1B6"/>
              </a:buClr>
            </a:pPr>
            <a:endParaRPr lang="it-IT" sz="1800" dirty="0"/>
          </a:p>
          <a:p>
            <a:pPr algn="just">
              <a:lnSpc>
                <a:spcPct val="100000"/>
              </a:lnSpc>
            </a:pPr>
            <a:endParaRPr lang="it-IT" sz="1800" dirty="0"/>
          </a:p>
          <a:p>
            <a:pPr algn="just">
              <a:lnSpc>
                <a:spcPct val="100000"/>
              </a:lnSpc>
            </a:pPr>
            <a:endParaRPr lang="it-IT" sz="18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330B818-C756-BD77-8506-13FEBC019190}"/>
              </a:ext>
            </a:extLst>
          </p:cNvPr>
          <p:cNvSpPr txBox="1">
            <a:spLocks/>
          </p:cNvSpPr>
          <p:nvPr/>
        </p:nvSpPr>
        <p:spPr>
          <a:xfrm>
            <a:off x="2937580" y="2422518"/>
            <a:ext cx="2628000" cy="36000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1800" b="1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8B4A052-E07E-AD72-4A8C-AE9744CA3D9A}"/>
              </a:ext>
            </a:extLst>
          </p:cNvPr>
          <p:cNvCxnSpPr>
            <a:cxnSpLocks/>
          </p:cNvCxnSpPr>
          <p:nvPr/>
        </p:nvCxnSpPr>
        <p:spPr>
          <a:xfrm>
            <a:off x="5654681" y="2586199"/>
            <a:ext cx="395599" cy="56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B493B397-0B08-7E81-03D7-2988E27AE2B2}"/>
              </a:ext>
            </a:extLst>
          </p:cNvPr>
          <p:cNvSpPr txBox="1">
            <a:spLocks/>
          </p:cNvSpPr>
          <p:nvPr/>
        </p:nvSpPr>
        <p:spPr>
          <a:xfrm>
            <a:off x="899160" y="2414839"/>
            <a:ext cx="1582420" cy="360000"/>
          </a:xfrm>
          <a:prstGeom prst="rect">
            <a:avLst/>
          </a:prstGeom>
          <a:noFill/>
          <a:ln w="38100">
            <a:solidFill>
              <a:srgbClr val="99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7FD3132-EA5C-0908-D19F-43573699FF47}"/>
                  </a:ext>
                </a:extLst>
              </p:cNvPr>
              <p:cNvSpPr txBox="1"/>
              <p:nvPr/>
            </p:nvSpPr>
            <p:spPr>
              <a:xfrm>
                <a:off x="6095506" y="2260814"/>
                <a:ext cx="5979654" cy="64633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𝑭𝒂𝒃𝒃𝒊𝒔𝒐𝒈𝒏𝒐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𝒔𝒕𝒂𝒏𝒅𝒂𝒓𝒅</m:t>
                      </m:r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𝑭𝑺</m:t>
                          </m:r>
                        </m:e>
                      </m:d>
                      <m:r>
                        <a:rPr lang="en-GB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𝐿𝑖𝑣𝑒𝑙𝑙𝑖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𝐴𝑑𝑒𝑔𝑢𝑎𝑡𝑖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𝑆𝑒𝑟𝑣𝑖𝑧𝑖𝑜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𝐿𝐴𝑆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𝐶𝑜𝑠𝑡𝑖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𝑆𝑡𝑎𝑛𝑑𝑎𝑟𝑑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37FD3132-EA5C-0908-D19F-43573699F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06" y="2260814"/>
                <a:ext cx="5979654" cy="646331"/>
              </a:xfrm>
              <a:prstGeom prst="rect">
                <a:avLst/>
              </a:prstGeom>
              <a:blipFill>
                <a:blip r:embed="rId2"/>
                <a:stretch>
                  <a:fillRect l="-203" b="-3604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6471BA2-7024-2855-1502-9E80F3E7D795}"/>
              </a:ext>
            </a:extLst>
          </p:cNvPr>
          <p:cNvCxnSpPr>
            <a:cxnSpLocks/>
          </p:cNvCxnSpPr>
          <p:nvPr/>
        </p:nvCxnSpPr>
        <p:spPr>
          <a:xfrm>
            <a:off x="1685973" y="2805952"/>
            <a:ext cx="0" cy="216000"/>
          </a:xfrm>
          <a:prstGeom prst="straightConnector1">
            <a:avLst/>
          </a:prstGeom>
          <a:ln w="57150">
            <a:solidFill>
              <a:srgbClr val="84A1B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CA945015-6EF6-29E1-B0B3-50B53525C94F}"/>
              </a:ext>
            </a:extLst>
          </p:cNvPr>
          <p:cNvSpPr txBox="1">
            <a:spLocks/>
          </p:cNvSpPr>
          <p:nvPr/>
        </p:nvSpPr>
        <p:spPr>
          <a:xfrm>
            <a:off x="766506" y="2960178"/>
            <a:ext cx="4708542" cy="87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800" dirty="0"/>
              <a:t>Il D.M. Trasporti 28 marzo 2018, n. 157 definisce i costi standard dei servizi di TPRL e i criteri per l'aggiornamento e l'applicazione degli stessi</a:t>
            </a:r>
            <a:endParaRPr lang="it-IT" sz="1800" b="1" dirty="0"/>
          </a:p>
        </p:txBody>
      </p:sp>
      <p:sp>
        <p:nvSpPr>
          <p:cNvPr id="25" name="Segnaposto contenuto 2">
            <a:extLst>
              <a:ext uri="{FF2B5EF4-FFF2-40B4-BE49-F238E27FC236}">
                <a16:creationId xmlns:a16="http://schemas.microsoft.com/office/drawing/2014/main" id="{9D879FB3-7052-22C6-B60B-9BA6E6D729D5}"/>
              </a:ext>
            </a:extLst>
          </p:cNvPr>
          <p:cNvSpPr txBox="1">
            <a:spLocks/>
          </p:cNvSpPr>
          <p:nvPr/>
        </p:nvSpPr>
        <p:spPr>
          <a:xfrm>
            <a:off x="6095999" y="3095604"/>
            <a:ext cx="5868000" cy="87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800" dirty="0"/>
              <a:t>rappresenta il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di spesa necessaria a finanziare in modo efficiente con uno standard uniforme di servizio pubblico</a:t>
            </a:r>
            <a:endParaRPr lang="it-IT" sz="1800" dirty="0"/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BF585321-4463-88AA-4A24-66A8D6C563BB}"/>
              </a:ext>
            </a:extLst>
          </p:cNvPr>
          <p:cNvSpPr txBox="1">
            <a:spLocks/>
          </p:cNvSpPr>
          <p:nvPr/>
        </p:nvSpPr>
        <p:spPr>
          <a:xfrm>
            <a:off x="313763" y="1257124"/>
            <a:ext cx="11707906" cy="636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800" dirty="0"/>
              <a:t>Fondo per il concorso finanziario dello Stato agli oneri del trasporto pubblico locale, anche ferroviario, nelle regioni a statuto ordinario istituito dalla legge n. 228/2012</a:t>
            </a:r>
            <a:endParaRPr lang="it-IT" sz="1800" b="1" dirty="0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C7FC92A7-82AE-C5EE-FC21-4C4D8BAB04C1}"/>
              </a:ext>
            </a:extLst>
          </p:cNvPr>
          <p:cNvCxnSpPr>
            <a:cxnSpLocks/>
          </p:cNvCxnSpPr>
          <p:nvPr/>
        </p:nvCxnSpPr>
        <p:spPr>
          <a:xfrm>
            <a:off x="8930042" y="2846592"/>
            <a:ext cx="0" cy="216000"/>
          </a:xfrm>
          <a:prstGeom prst="straightConnector1">
            <a:avLst/>
          </a:prstGeom>
          <a:ln w="57150">
            <a:solidFill>
              <a:srgbClr val="84A1B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Freccia in giù 34">
            <a:extLst>
              <a:ext uri="{FF2B5EF4-FFF2-40B4-BE49-F238E27FC236}">
                <a16:creationId xmlns:a16="http://schemas.microsoft.com/office/drawing/2014/main" id="{0CF2A99E-B3E5-5640-E18B-846BF2AB648A}"/>
              </a:ext>
            </a:extLst>
          </p:cNvPr>
          <p:cNvSpPr/>
          <p:nvPr/>
        </p:nvSpPr>
        <p:spPr>
          <a:xfrm>
            <a:off x="6131760" y="3963260"/>
            <a:ext cx="286970" cy="255305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84A1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56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9E0E2-3461-81B5-6745-3D560899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7C78EFA-4370-1EC7-364E-1BD081D6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53" y="1212485"/>
            <a:ext cx="6386400" cy="470736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F284E9-BE78-960D-6FB9-2B2D652C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31" y="-17901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Fabbisogni Standard vs. Risorse stanziate per il TPL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4264AE-BD09-D308-2379-2A909267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AD9293FF-029D-1753-24AD-9465CD0A6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0022" y="1194809"/>
            <a:ext cx="4987887" cy="50858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b="1" dirty="0"/>
              <a:t>Il costo complessivo dei servizi esistenti ammonta a circa 10,6 miliardi di euro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Tale costo, rispetto al DM157/2018, tiene conto degli adeguamenti del costo del lavoro, gli incrementi del costo dell’energia di trazione, l’inflazione. </a:t>
            </a:r>
          </a:p>
          <a:p>
            <a:pPr marL="0" indent="0">
              <a:buNone/>
            </a:pPr>
            <a:r>
              <a:rPr lang="it-IT" sz="2400" b="1" dirty="0"/>
              <a:t>Mancano circa 830 milioni  </a:t>
            </a:r>
            <a:r>
              <a:rPr lang="it-IT" sz="2400" dirty="0"/>
              <a:t>per coprire i costi del TPL relativamente ai servizi esistenti.</a:t>
            </a:r>
          </a:p>
          <a:p>
            <a:pPr marL="0" indent="0">
              <a:buNone/>
            </a:pPr>
            <a:r>
              <a:rPr lang="it-IT" sz="2400" b="1" dirty="0"/>
              <a:t>Applicando i costi standard ai LAS </a:t>
            </a:r>
            <a:r>
              <a:rPr lang="it-IT" sz="2400" dirty="0"/>
              <a:t>il </a:t>
            </a:r>
            <a:r>
              <a:rPr lang="it-IT" sz="2400" b="1" dirty="0"/>
              <a:t>deficit si riduce a 680 milioni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r>
              <a:rPr lang="it-IT" sz="2400" dirty="0"/>
              <a:t>Nei LAS dove vengono</a:t>
            </a:r>
            <a:r>
              <a:rPr lang="it-IT" sz="2400" b="1" dirty="0"/>
              <a:t> introdotti i criteri di efficienza </a:t>
            </a:r>
            <a:r>
              <a:rPr lang="it-IT" sz="2400" dirty="0"/>
              <a:t>nella programmazione dei servizi, si otterrebbe a </a:t>
            </a:r>
            <a:r>
              <a:rPr lang="it-IT" sz="2400" b="1" dirty="0"/>
              <a:t>costi pressocché invariati </a:t>
            </a:r>
            <a:r>
              <a:rPr lang="it-IT" sz="2400" dirty="0"/>
              <a:t>(rispetto all’esistente) una </a:t>
            </a:r>
            <a:r>
              <a:rPr lang="it-IT" sz="2400" b="1" dirty="0"/>
              <a:t>maggiore quantità di passeggeri</a:t>
            </a:r>
            <a:r>
              <a:rPr lang="it-IT" sz="2400" dirty="0"/>
              <a:t> trasportati con un incremento dei ricavi da traffico.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7F54C7-5F42-DF80-009D-465CD3DE77ED}"/>
              </a:ext>
            </a:extLst>
          </p:cNvPr>
          <p:cNvSpPr txBox="1"/>
          <p:nvPr/>
        </p:nvSpPr>
        <p:spPr>
          <a:xfrm rot="16200000">
            <a:off x="4196682" y="2742577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LAS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FD11F1B-B41E-6F0F-68C5-43570A891524}"/>
              </a:ext>
            </a:extLst>
          </p:cNvPr>
          <p:cNvSpPr txBox="1"/>
          <p:nvPr/>
        </p:nvSpPr>
        <p:spPr>
          <a:xfrm rot="16200000">
            <a:off x="608782" y="2742576"/>
            <a:ext cx="133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Servizi Esistenti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CBD3D6-3539-B133-CFA1-221A74330B8A}"/>
              </a:ext>
            </a:extLst>
          </p:cNvPr>
          <p:cNvSpPr txBox="1"/>
          <p:nvPr/>
        </p:nvSpPr>
        <p:spPr>
          <a:xfrm rot="16200000">
            <a:off x="800148" y="5014735"/>
            <a:ext cx="87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Servizi Esistenti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ACDE8C5-DE99-08EB-14A9-8A7265407D59}"/>
              </a:ext>
            </a:extLst>
          </p:cNvPr>
          <p:cNvSpPr txBox="1"/>
          <p:nvPr/>
        </p:nvSpPr>
        <p:spPr>
          <a:xfrm rot="16200000">
            <a:off x="4191613" y="5269584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LAS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875E7C-3A9A-EB42-270E-CCA31EE8E5FA}"/>
              </a:ext>
            </a:extLst>
          </p:cNvPr>
          <p:cNvSpPr txBox="1"/>
          <p:nvPr/>
        </p:nvSpPr>
        <p:spPr>
          <a:xfrm rot="16200000">
            <a:off x="1956835" y="3161535"/>
            <a:ext cx="74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Risorse TPL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278054D-F9DC-8C3C-B8C6-AD6CB7EC6335}"/>
              </a:ext>
            </a:extLst>
          </p:cNvPr>
          <p:cNvSpPr txBox="1"/>
          <p:nvPr/>
        </p:nvSpPr>
        <p:spPr>
          <a:xfrm rot="16200000">
            <a:off x="5082638" y="3103449"/>
            <a:ext cx="74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Risorse TPL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CDC3319-71D4-9ABB-77C4-FB4C73308B88}"/>
              </a:ext>
            </a:extLst>
          </p:cNvPr>
          <p:cNvSpPr txBox="1"/>
          <p:nvPr/>
        </p:nvSpPr>
        <p:spPr>
          <a:xfrm>
            <a:off x="1976025" y="5296023"/>
            <a:ext cx="74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Risorse TPL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C8B308E-AB59-729F-C478-E6B2EC54F3F9}"/>
              </a:ext>
            </a:extLst>
          </p:cNvPr>
          <p:cNvSpPr txBox="1"/>
          <p:nvPr/>
        </p:nvSpPr>
        <p:spPr>
          <a:xfrm>
            <a:off x="5082638" y="5320433"/>
            <a:ext cx="74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Risorse TPL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9301BB3F-27FB-500B-A9D4-00334C7A444B}"/>
              </a:ext>
            </a:extLst>
          </p:cNvPr>
          <p:cNvCxnSpPr>
            <a:cxnSpLocks/>
          </p:cNvCxnSpPr>
          <p:nvPr/>
        </p:nvCxnSpPr>
        <p:spPr>
          <a:xfrm flipV="1">
            <a:off x="1892372" y="1904119"/>
            <a:ext cx="0" cy="115654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97EBB5E-EC8E-DD0A-3C6D-A859C9452123}"/>
              </a:ext>
            </a:extLst>
          </p:cNvPr>
          <p:cNvSpPr txBox="1"/>
          <p:nvPr/>
        </p:nvSpPr>
        <p:spPr>
          <a:xfrm>
            <a:off x="1602978" y="161691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0,83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5811A507-4B74-45E7-2BBC-EE98EC876E12}"/>
              </a:ext>
            </a:extLst>
          </p:cNvPr>
          <p:cNvCxnSpPr>
            <a:cxnSpLocks/>
          </p:cNvCxnSpPr>
          <p:nvPr/>
        </p:nvCxnSpPr>
        <p:spPr>
          <a:xfrm flipV="1">
            <a:off x="4988293" y="1848820"/>
            <a:ext cx="0" cy="93939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B8EB565-9132-A9C0-3B3B-86EA8EC27319}"/>
              </a:ext>
            </a:extLst>
          </p:cNvPr>
          <p:cNvSpPr txBox="1"/>
          <p:nvPr/>
        </p:nvSpPr>
        <p:spPr>
          <a:xfrm>
            <a:off x="4948392" y="1616917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0,68</a:t>
            </a:r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2F88DC9-4DB5-F622-25AC-F12B8596705B}"/>
              </a:ext>
            </a:extLst>
          </p:cNvPr>
          <p:cNvCxnSpPr>
            <a:cxnSpLocks/>
          </p:cNvCxnSpPr>
          <p:nvPr/>
        </p:nvCxnSpPr>
        <p:spPr>
          <a:xfrm flipV="1">
            <a:off x="1914731" y="4598895"/>
            <a:ext cx="0" cy="53870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BCE2294-7D37-F23F-1233-9BD6409DBE5C}"/>
              </a:ext>
            </a:extLst>
          </p:cNvPr>
          <p:cNvSpPr txBox="1"/>
          <p:nvPr/>
        </p:nvSpPr>
        <p:spPr>
          <a:xfrm>
            <a:off x="1639739" y="4364094"/>
            <a:ext cx="955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1,8 € cent.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05B9E772-EBC6-71CF-31C7-64C453757495}"/>
              </a:ext>
            </a:extLst>
          </p:cNvPr>
          <p:cNvCxnSpPr>
            <a:cxnSpLocks/>
          </p:cNvCxnSpPr>
          <p:nvPr/>
        </p:nvCxnSpPr>
        <p:spPr>
          <a:xfrm flipV="1">
            <a:off x="4988293" y="4907926"/>
            <a:ext cx="0" cy="46108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ED3117-6BC3-134C-4343-D543BA990D34}"/>
              </a:ext>
            </a:extLst>
          </p:cNvPr>
          <p:cNvSpPr txBox="1"/>
          <p:nvPr/>
        </p:nvSpPr>
        <p:spPr>
          <a:xfrm>
            <a:off x="4840139" y="4683941"/>
            <a:ext cx="955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1,3 € cent.</a:t>
            </a:r>
          </a:p>
        </p:txBody>
      </p:sp>
    </p:spTree>
    <p:extLst>
      <p:ext uri="{BB962C8B-B14F-4D97-AF65-F5344CB8AC3E}">
        <p14:creationId xmlns:p14="http://schemas.microsoft.com/office/powerpoint/2010/main" val="3102429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669EF-2B6D-A3D6-95B8-CC88529C2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5740FF-1AD1-3B04-6BBF-EA34E5D4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10" y="2483485"/>
            <a:ext cx="10515600" cy="1325563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6 – Considerazioni conclusive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8E2A94-EB8F-30A6-E97F-89DE74DF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269C91-7991-1CA4-1AE4-CEC42B37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240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4BD0CFE-6DDB-7125-CB5F-FE4570DDF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869660-20D8-8215-A789-FE90F46EE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662" y="992131"/>
            <a:ext cx="11126666" cy="5241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Il TPL è un </a:t>
            </a:r>
            <a:r>
              <a:rPr lang="it-IT" sz="2400" b="1" dirty="0"/>
              <a:t>servizio pubblico finanziato con risorse scarse </a:t>
            </a:r>
            <a:r>
              <a:rPr lang="it-IT" sz="2400" dirty="0"/>
              <a:t>che dovrebbero essere distribuite in modo efficiente tra le Regioni e tra le diverse modalità di esercizio.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Per </a:t>
            </a:r>
            <a:r>
              <a:rPr lang="it-IT" sz="2400" b="1" dirty="0"/>
              <a:t>programmare in modo efficace ed efficiente </a:t>
            </a:r>
            <a:r>
              <a:rPr lang="it-IT" sz="2400" dirty="0"/>
              <a:t>i servizi e distribuire meglio le risorse è cruciale avere un </a:t>
            </a:r>
            <a:r>
              <a:rPr lang="it-IT" sz="2400" b="1" dirty="0"/>
              <a:t>sistema integrato ed efficiente di raccolta e analisi dei dati che sia </a:t>
            </a:r>
            <a:r>
              <a:rPr lang="it-IT" sz="2400" dirty="0"/>
              <a:t>disponibile in modo trasparente a tutti gli stakeholders.</a:t>
            </a:r>
          </a:p>
          <a:p>
            <a:pPr marL="0" indent="0">
              <a:buNone/>
            </a:pPr>
            <a:endParaRPr lang="it-IT" sz="2400" dirty="0"/>
          </a:p>
          <a:p>
            <a:r>
              <a:rPr lang="it-IT" sz="2400" dirty="0"/>
              <a:t>Per </a:t>
            </a:r>
            <a:r>
              <a:rPr lang="it-IT" sz="2400" b="1" dirty="0"/>
              <a:t>programmare i servizi </a:t>
            </a:r>
            <a:r>
              <a:rPr lang="it-IT" sz="2400" dirty="0"/>
              <a:t>è fondamentale raccogliere </a:t>
            </a:r>
            <a:r>
              <a:rPr lang="it-IT" sz="2400" b="1" dirty="0"/>
              <a:t>dati sugli spostamenti</a:t>
            </a:r>
          </a:p>
          <a:p>
            <a:r>
              <a:rPr lang="it-IT" sz="2400" dirty="0"/>
              <a:t>Per </a:t>
            </a:r>
            <a:r>
              <a:rPr lang="it-IT" sz="2400" b="1" dirty="0"/>
              <a:t>misurare i costi </a:t>
            </a:r>
            <a:r>
              <a:rPr lang="it-IT" sz="2400" dirty="0"/>
              <a:t>è fondamentale raccogliere </a:t>
            </a:r>
            <a:r>
              <a:rPr lang="it-IT" sz="2400" b="1" dirty="0"/>
              <a:t>dati sui servizi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	  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D77B9D-DAE1-82B1-2636-5E891811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CE2064-7C00-7468-209A-A7F0C8AE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42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2CE1649-D6D5-0B67-81C5-BDB58CA5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5" y="102396"/>
            <a:ext cx="10515600" cy="798507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2400" b="1" dirty="0">
                <a:latin typeface="Arial Narrow" panose="020B0606020202030204" pitchFamily="34" charset="0"/>
              </a:rPr>
              <a:t>L’importanza dei dati</a:t>
            </a:r>
          </a:p>
        </p:txBody>
      </p:sp>
    </p:spTree>
    <p:extLst>
      <p:ext uri="{BB962C8B-B14F-4D97-AF65-F5344CB8AC3E}">
        <p14:creationId xmlns:p14="http://schemas.microsoft.com/office/powerpoint/2010/main" val="6145406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F9A622-1AC9-B9F5-9C6F-32F949DB6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96" y="959583"/>
            <a:ext cx="11126666" cy="4109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Questo studio ha determinato i </a:t>
            </a:r>
            <a:r>
              <a:rPr lang="it-IT" sz="2400" b="1" dirty="0"/>
              <a:t>fabbisogni standard dei servizi di TPL </a:t>
            </a:r>
            <a:r>
              <a:rPr lang="it-IT" sz="2400" dirty="0"/>
              <a:t>come prodotto tra i Livelli adeguati di servizi (LAS) e i Costi Standard dei servizi.</a:t>
            </a:r>
          </a:p>
          <a:p>
            <a:pPr marL="0" indent="0">
              <a:buNone/>
            </a:pPr>
            <a:r>
              <a:rPr lang="it-IT" sz="2400" dirty="0"/>
              <a:t>I LAS rappresentano la quantità di servizi di TPL da erogare per le </a:t>
            </a:r>
            <a:r>
              <a:rPr lang="it-IT" sz="2400" b="1" dirty="0"/>
              <a:t>quattro modalità (bus, treno, metropolitana, tram)</a:t>
            </a:r>
            <a:r>
              <a:rPr lang="it-IT" sz="2400" dirty="0"/>
              <a:t>, dimensionati in misura adeguata, tenendo conto della domanda esistente e della domanda potenziale per i servizi TPL. </a:t>
            </a:r>
          </a:p>
          <a:p>
            <a:pPr marL="0" indent="0">
              <a:buNone/>
            </a:pPr>
            <a:r>
              <a:rPr lang="it-IT" sz="2400" dirty="0"/>
              <a:t>I LAS sono stati determinati </a:t>
            </a:r>
            <a:r>
              <a:rPr lang="it-IT" sz="2400" b="1" dirty="0"/>
              <a:t>garantendo l’universalità e l’accessibilità dei servizi </a:t>
            </a:r>
            <a:r>
              <a:rPr lang="it-IT" sz="2400" dirty="0"/>
              <a:t>tenendo anche conto di </a:t>
            </a:r>
            <a:r>
              <a:rPr lang="it-IT" sz="2400" b="1" dirty="0"/>
              <a:t>policy di programmazione efficiente </a:t>
            </a:r>
            <a:r>
              <a:rPr lang="it-IT" sz="2400" dirty="0"/>
              <a:t>quali:</a:t>
            </a:r>
          </a:p>
          <a:p>
            <a:pPr lvl="1"/>
            <a:r>
              <a:rPr lang="it-IT" dirty="0"/>
              <a:t>Fattori di riempimento</a:t>
            </a:r>
          </a:p>
          <a:p>
            <a:pPr lvl="1"/>
            <a:r>
              <a:rPr lang="it-IT" dirty="0"/>
              <a:t>Trasferimento da servizi ferroviari a servizi su autobus</a:t>
            </a:r>
          </a:p>
          <a:p>
            <a:pPr lvl="1"/>
            <a:r>
              <a:rPr lang="it-IT" dirty="0"/>
              <a:t>Servizi a chiamata (attivati per spostamenti su autobus di prossimità con pochi passeggeri)</a:t>
            </a:r>
          </a:p>
          <a:p>
            <a:pPr lvl="1"/>
            <a:r>
              <a:rPr lang="it-IT" dirty="0"/>
              <a:t>Aggregazione degli spostamenti tra comuni molto vicini tra loro (clustering) </a:t>
            </a:r>
          </a:p>
          <a:p>
            <a:pPr lvl="1"/>
            <a:r>
              <a:rPr lang="it-IT" dirty="0"/>
              <a:t>Switch modale da mezzo privato a TPL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5103ED-6F3F-FFCB-7B5F-AFE1FBF3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046453-0179-4365-8C9B-A8A9E520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43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EFAB088-1860-5C6B-BBCE-14101B3C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5" y="102396"/>
            <a:ext cx="10515600" cy="798507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2400" b="1" dirty="0">
                <a:latin typeface="Arial Narrow" panose="020B0606020202030204" pitchFamily="34" charset="0"/>
              </a:rPr>
              <a:t>Fabbisogni e risorse</a:t>
            </a:r>
          </a:p>
        </p:txBody>
      </p:sp>
    </p:spTree>
    <p:extLst>
      <p:ext uri="{BB962C8B-B14F-4D97-AF65-F5344CB8AC3E}">
        <p14:creationId xmlns:p14="http://schemas.microsoft.com/office/powerpoint/2010/main" val="3960186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F80902-F2F6-EDDD-8D8D-D213B552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013491"/>
            <a:ext cx="11156950" cy="5300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Questo studio </a:t>
            </a:r>
            <a:r>
              <a:rPr lang="it-IT" sz="2400" b="1" dirty="0"/>
              <a:t>ha ricalcolato i Costi standard  </a:t>
            </a:r>
            <a:r>
              <a:rPr lang="it-IT" sz="2400" dirty="0"/>
              <a:t>a partire da quelli DM 157/2018.</a:t>
            </a:r>
            <a:endParaRPr lang="it-IT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I costi aggiornati applicati ai servizi TPL esistenti determinano un </a:t>
            </a:r>
            <a:r>
              <a:rPr lang="it-IT" sz="2400" b="1" dirty="0"/>
              <a:t>fabbisogno standard </a:t>
            </a:r>
            <a:r>
              <a:rPr lang="it-IT" sz="2400" dirty="0"/>
              <a:t>pari a circa </a:t>
            </a:r>
            <a:r>
              <a:rPr lang="it-IT" sz="2400" b="1" dirty="0"/>
              <a:t>10,6 miliardi </a:t>
            </a:r>
            <a:r>
              <a:rPr lang="it-IT" sz="2400" dirty="0"/>
              <a:t>di euro mentre le risorse stanziate annualmente per finanziare il TPL ammontano a circa 9,76 miliardi.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/>
              <a:t>Mancano circa 830 milioni per coprire i costi del TPL </a:t>
            </a:r>
            <a:r>
              <a:rPr lang="it-IT" sz="2400" dirty="0"/>
              <a:t>relativamente ai servizi esistenti.</a:t>
            </a:r>
          </a:p>
          <a:p>
            <a:pPr marL="0" indent="0">
              <a:buNone/>
            </a:pPr>
            <a:endParaRPr lang="it-IT" sz="2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400" b="1" dirty="0"/>
              <a:t>Una programmazione più appropriata</a:t>
            </a:r>
            <a:r>
              <a:rPr lang="it-IT" sz="2400" dirty="0"/>
              <a:t> delle modalità con cui garantire mobilità agli utenti consentirebbe di </a:t>
            </a:r>
            <a:r>
              <a:rPr lang="it-IT" sz="2400" b="1" dirty="0"/>
              <a:t>la domanda attualmente servita </a:t>
            </a:r>
            <a:r>
              <a:rPr lang="it-IT" sz="2400" dirty="0"/>
              <a:t>(circa 246 milioni di spostamenti in più)</a:t>
            </a:r>
            <a:r>
              <a:rPr lang="it-IT" sz="2400" b="1" dirty="0"/>
              <a:t> aumentando i ricavi da traffico riducendo così il deficit a circa 680 milioni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FEE310-F229-4B70-5C91-2CF68357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50D1DC-1175-C7EE-5A47-BE83D4C0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44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574CBD-409B-4884-598E-CC5B8704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5" y="102396"/>
            <a:ext cx="10515600" cy="798507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2400" b="1" dirty="0">
                <a:latin typeface="Arial Narrow" panose="020B0606020202030204" pitchFamily="34" charset="0"/>
              </a:rPr>
              <a:t>Fabbisogni e risorse</a:t>
            </a:r>
          </a:p>
        </p:txBody>
      </p:sp>
    </p:spTree>
    <p:extLst>
      <p:ext uri="{BB962C8B-B14F-4D97-AF65-F5344CB8AC3E}">
        <p14:creationId xmlns:p14="http://schemas.microsoft.com/office/powerpoint/2010/main" val="3608875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00B3F-419B-08C1-8C87-FAC4E542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142555-32D7-E98B-DF51-2342BF93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3B9DC4-CBB2-BC21-AAFF-9A742A201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45</a:t>
            </a:fld>
            <a:endParaRPr lang="it-IT" alt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A935B6-5BF2-A5EE-79D7-24AECEE2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5" y="102396"/>
            <a:ext cx="10515600" cy="798507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2400" b="1" dirty="0">
                <a:latin typeface="Arial Narrow" panose="020B0606020202030204" pitchFamily="34" charset="0"/>
              </a:rPr>
              <a:t>Fondo nazionale TPL e federalismo fiscale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46393F-F0D9-1196-C232-AD5B084FF9E2}"/>
              </a:ext>
            </a:extLst>
          </p:cNvPr>
          <p:cNvSpPr txBox="1">
            <a:spLocks/>
          </p:cNvSpPr>
          <p:nvPr/>
        </p:nvSpPr>
        <p:spPr>
          <a:xfrm>
            <a:off x="174763" y="804603"/>
            <a:ext cx="11842474" cy="5551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600" dirty="0"/>
              <a:t>Tra le riforme abilitanti contemplate dal PNRR è incluso il </a:t>
            </a:r>
            <a:r>
              <a:rPr lang="it-IT" sz="1600" b="1" dirty="0"/>
              <a:t>completamento del federalismo fiscale </a:t>
            </a:r>
            <a:r>
              <a:rPr lang="it-IT" sz="1600" dirty="0"/>
              <a:t>previsto dalla legge n. 42/2009. L’attuazione della riforma presuppone l’</a:t>
            </a:r>
            <a:r>
              <a:rPr lang="it-IT" sz="1600" b="1" dirty="0"/>
              <a:t>individuazione</a:t>
            </a:r>
            <a:r>
              <a:rPr lang="it-IT" sz="1600" dirty="0"/>
              <a:t> dei </a:t>
            </a:r>
            <a:r>
              <a:rPr lang="it-IT" sz="1600" b="1" dirty="0"/>
              <a:t>trasferimenti</a:t>
            </a:r>
            <a:r>
              <a:rPr lang="it-IT" sz="1600" dirty="0"/>
              <a:t> dallo Stato alle Regioni </a:t>
            </a:r>
            <a:r>
              <a:rPr lang="it-IT" sz="1600" b="1" dirty="0"/>
              <a:t>da fiscalizzare</a:t>
            </a:r>
            <a:r>
              <a:rPr lang="it-IT" sz="1600" dirty="0"/>
              <a:t> e la </a:t>
            </a:r>
            <a:r>
              <a:rPr lang="it-IT" sz="1600" b="1" dirty="0"/>
              <a:t>definizione </a:t>
            </a:r>
            <a:r>
              <a:rPr lang="it-IT" sz="1600" dirty="0"/>
              <a:t>dei livelli essenziali delle prestazioni (</a:t>
            </a:r>
            <a:r>
              <a:rPr lang="it-IT" sz="1600" b="1" dirty="0"/>
              <a:t>LEP</a:t>
            </a:r>
            <a:r>
              <a:rPr lang="it-IT" sz="1600" dirty="0"/>
              <a:t>) e dei </a:t>
            </a:r>
            <a:r>
              <a:rPr lang="it-IT" sz="1600" b="1" dirty="0"/>
              <a:t>fabbisogni standard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600" dirty="0"/>
              <a:t>Il 9 maggio scorso il </a:t>
            </a:r>
            <a:r>
              <a:rPr lang="it-IT" sz="1600" dirty="0" err="1"/>
              <a:t>CdM</a:t>
            </a:r>
            <a:r>
              <a:rPr lang="it-IT" sz="1600" dirty="0"/>
              <a:t> ha approvato, in esame preliminare, il testo del d.lgs. «Tributi» che è, tra l’altro, volto a realizzare l’</a:t>
            </a:r>
            <a:r>
              <a:rPr lang="it-IT" sz="1600" b="1" dirty="0"/>
              <a:t>attuazione del federalismo fiscale entro il 2027. Il Fondo nazionale TPL rientra tra i trasferimenti potenzialmente interessati dalla fiscalizzazione ed è quello di maggiore peso economico (90% circa del valore complessivo dei trasferimenti considerati)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600" b="1" dirty="0"/>
              <a:t>Il sistema di federalismo fiscale prefigurato per il TPL </a:t>
            </a:r>
            <a:r>
              <a:rPr lang="it-IT" sz="1600" dirty="0"/>
              <a:t>dalla legge 42/2009 </a:t>
            </a:r>
            <a:r>
              <a:rPr lang="it-IT" sz="1600" b="1" dirty="0"/>
              <a:t>presenta</a:t>
            </a:r>
            <a:r>
              <a:rPr lang="it-IT" sz="1600" dirty="0"/>
              <a:t>, tuttavia, alcune </a:t>
            </a:r>
            <a:r>
              <a:rPr lang="it-IT" sz="1600" b="1" dirty="0"/>
              <a:t>criticità rilevanti al momento non risolte: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/>
              <a:t>a) il TPL non è qualificato come spesa essenziale</a:t>
            </a:r>
            <a:r>
              <a:rPr lang="it-IT" sz="1600" dirty="0"/>
              <a:t>, ma disciplinato a parte con criteri specifici di determinazione delle risorse finanziarie necessarie e</a:t>
            </a:r>
            <a:r>
              <a:rPr lang="it-IT" sz="1600" b="1" dirty="0"/>
              <a:t> senza una individuazione chiara delle relative fonti di finanziamento</a:t>
            </a:r>
            <a:r>
              <a:rPr lang="it-IT" sz="1600" dirty="0"/>
              <a:t>;</a:t>
            </a:r>
            <a:endParaRPr lang="it-IT" sz="16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/>
              <a:t>b) il meccanismo perequativo </a:t>
            </a:r>
            <a:r>
              <a:rPr lang="it-IT" sz="1600" dirty="0"/>
              <a:t>previsto</a:t>
            </a:r>
            <a:r>
              <a:rPr lang="it-IT" sz="1600" b="1" dirty="0"/>
              <a:t> non garantisce la copertura integrale dei fabbisogni standard per la spesa corrente</a:t>
            </a:r>
            <a:r>
              <a:rPr lang="it-IT" sz="1600" i="1" dirty="0"/>
              <a:t>, ma solo una “adeguata riduzione delle differenze tra i territori con diverse capacità fiscali per abitante”.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1600" i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dirty="0"/>
              <a:t>Inoltre</a:t>
            </a:r>
            <a:r>
              <a:rPr lang="it-IT" sz="1600" b="1" dirty="0"/>
              <a:t> la fiscalizzazione, se non ben governata e corretta con meccanismi idonei,  potrebbe comportare gravi rischi per il finanziamento del TPL: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600" b="1" dirty="0"/>
              <a:t>superamento del vincolo di destinazione</a:t>
            </a:r>
            <a:r>
              <a:rPr lang="it-IT" sz="1600" dirty="0"/>
              <a:t>, con il rischio elevato di distrazione delle risorse ad altre finalità;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600" b="1" dirty="0"/>
              <a:t>rilevante incertezza delle risorse assegnate a ciascun territorio</a:t>
            </a:r>
            <a:r>
              <a:rPr lang="it-IT" sz="1600" dirty="0"/>
              <a:t>, venendo meno la garanzia di assegnazione di una quota minima del FNT;</a:t>
            </a:r>
            <a:r>
              <a:rPr lang="it-IT" sz="1600" b="1" dirty="0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600" b="1" dirty="0"/>
              <a:t>indebolimento degli stimoli alla concorrenza</a:t>
            </a:r>
            <a:r>
              <a:rPr lang="it-IT" sz="1600" dirty="0"/>
              <a:t>, oggi incentivata dalla prevista decurtazione della quota FNT assegnata a ciascuna Regione in caso di nuovi affidamenti non conformi alla normativa europea;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600" b="1" dirty="0"/>
              <a:t>superamento dei meccanismi di riparto indirizzati ad equità allocativa e stimolo all’efficienza</a:t>
            </a:r>
            <a:r>
              <a:rPr lang="it-IT" sz="1600" dirty="0"/>
              <a:t>, perseguiti attraverso il riparto del Fondo in base ai costi standard ed ai LAS</a:t>
            </a:r>
          </a:p>
        </p:txBody>
      </p:sp>
    </p:spTree>
    <p:extLst>
      <p:ext uri="{BB962C8B-B14F-4D97-AF65-F5344CB8AC3E}">
        <p14:creationId xmlns:p14="http://schemas.microsoft.com/office/powerpoint/2010/main" val="671449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F1945-2EB4-9E4A-8739-F9C1C94EC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B6AA6A-AC93-A221-5B14-5737A47D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FFFFFF"/>
                </a:solidFill>
              </a:rPr>
              <a:t>Dipartimento di Ingegneria Informatica, Automatica e Gestionale - Sapienza Università di Roma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35446C-3B42-1058-356F-79A86C63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altLang="it-IT"/>
              <a:t>Pagina </a:t>
            </a:r>
            <a:fld id="{E9DC641C-8AB4-42E4-A9B0-94C01B420E80}" type="slidenum">
              <a:rPr lang="it-IT" altLang="it-IT" smtClean="0"/>
              <a:pPr/>
              <a:t>46</a:t>
            </a:fld>
            <a:endParaRPr lang="it-IT" alt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34972FF-3204-69E9-221D-2B42C008A45D}"/>
              </a:ext>
            </a:extLst>
          </p:cNvPr>
          <p:cNvSpPr txBox="1">
            <a:spLocks/>
          </p:cNvSpPr>
          <p:nvPr/>
        </p:nvSpPr>
        <p:spPr>
          <a:xfrm>
            <a:off x="683629" y="868995"/>
            <a:ext cx="10623175" cy="5169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800" dirty="0"/>
              <a:t>Il passaggio di una parte dei servizi dal ferro alla gomma </a:t>
            </a:r>
            <a:r>
              <a:rPr lang="it-IT" sz="1800" b="1" dirty="0"/>
              <a:t>aumenterebbe la quantità di servizi a carico dell’attuale comparto industriale degli operatori di servizi tramite autobus</a:t>
            </a:r>
            <a:r>
              <a:rPr lang="it-IT" sz="1800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800" b="1" dirty="0"/>
              <a:t>Il comparto saprebbe rispondere in maniera adeguata</a:t>
            </a:r>
            <a:r>
              <a:rPr lang="it-IT" sz="1800" dirty="0"/>
              <a:t>?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800" dirty="0"/>
              <a:t>La risposta non è scontata, tuttavia:</a:t>
            </a:r>
          </a:p>
          <a:p>
            <a:pPr algn="just">
              <a:lnSpc>
                <a:spcPct val="100000"/>
              </a:lnSpc>
            </a:pPr>
            <a:r>
              <a:rPr lang="it-IT" sz="1800" dirty="0"/>
              <a:t>Nei decenni passati, le imprese di servizi di TPL con autobus hanno rapidamente reagito a cambiamenti importanti nel livello di offerta e/o domanda e a importanti innovazioni tecnologiche, realizzando significative aggregazioni societarie quando necessario e </a:t>
            </a:r>
            <a:r>
              <a:rPr lang="it-IT" sz="1800" b="1" dirty="0"/>
              <a:t>conveniente da un punto di vista industriale</a:t>
            </a:r>
          </a:p>
          <a:p>
            <a:pPr algn="just">
              <a:lnSpc>
                <a:spcPct val="100000"/>
              </a:lnSpc>
            </a:pPr>
            <a:r>
              <a:rPr lang="it-IT" sz="1800" dirty="0"/>
              <a:t>Dal 2005 al 2022 il numero di imprese di servizi di TPL con autobus è </a:t>
            </a:r>
            <a:r>
              <a:rPr lang="it-IT" sz="1800" b="1" dirty="0"/>
              <a:t>diminuito di circa il 29%, </a:t>
            </a:r>
            <a:r>
              <a:rPr lang="it-IT" sz="1800" dirty="0"/>
              <a:t>passando da 1200 nel 2005 a 855 nel 2022 (con una riduzione del numero di addetti </a:t>
            </a:r>
            <a:r>
              <a:rPr lang="it-IT" sz="1800" b="1" dirty="0"/>
              <a:t>di circa il 9.5%</a:t>
            </a:r>
            <a:r>
              <a:rPr lang="it-IT" sz="1800" dirty="0"/>
              <a:t>), registrando una riduzione di circa il 3% (sia di imprese che di addetti) dal 2021 al 2022 (Elaborazioni Isfort su dati del Conto Nazionale delle Infrastrutture e dei Trasporti 2022-2023)</a:t>
            </a:r>
          </a:p>
          <a:p>
            <a:pPr algn="just">
              <a:lnSpc>
                <a:spcPct val="100000"/>
              </a:lnSpc>
            </a:pPr>
            <a:r>
              <a:rPr lang="it-IT" sz="1800" dirty="0"/>
              <a:t>In numerosi affidamenti competitivi (anche di dimensioni elevate), le imprese di servizi di TPL con autobus si sono raggruppate (prevalentemente attraverso ATI e consorzi) al fine di presentare un’offerta congiunta per l’Ente Affidante, </a:t>
            </a:r>
            <a:r>
              <a:rPr lang="it-IT" sz="1800" b="1" dirty="0"/>
              <a:t>dimostrando capacità di coordinamento </a:t>
            </a:r>
            <a:r>
              <a:rPr lang="it-IT" sz="1800" dirty="0"/>
              <a:t>e disponibilità alla collaborazione </a:t>
            </a:r>
            <a:r>
              <a:rPr lang="it-IT" sz="1800" b="1" dirty="0"/>
              <a:t>quando conveniente dal punto di vista industriale</a:t>
            </a:r>
            <a:r>
              <a:rPr lang="it-IT" sz="1800" dirty="0"/>
              <a:t>.</a:t>
            </a:r>
            <a:r>
              <a:rPr lang="it-IT" sz="1800" b="1" dirty="0"/>
              <a:t> </a:t>
            </a:r>
            <a:r>
              <a:rPr lang="it-IT" sz="1800" dirty="0"/>
              <a:t>Anche sotto questo profilo </a:t>
            </a:r>
            <a:r>
              <a:rPr lang="it-IT" sz="1800" b="1" dirty="0"/>
              <a:t>la dimensione aziendale non rappresenta un fattore diretto di efficienza</a:t>
            </a:r>
            <a:r>
              <a:rPr lang="it-IT" sz="1800" dirty="0"/>
              <a:t>, stante l’</a:t>
            </a:r>
            <a:r>
              <a:rPr lang="it-IT" sz="1800" b="1" dirty="0"/>
              <a:t>assenza nel settore di significative economie di scala</a:t>
            </a:r>
            <a:r>
              <a:rPr lang="it-IT" sz="1800" dirty="0"/>
              <a:t>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014A1B3-0B59-A666-C244-F03531F14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5" y="102396"/>
            <a:ext cx="10515600" cy="798507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2400" b="1" dirty="0">
                <a:latin typeface="Arial Narrow" panose="020B0606020202030204" pitchFamily="34" charset="0"/>
              </a:rPr>
              <a:t>Sfide per il comparto del TPL con Autobus</a:t>
            </a:r>
          </a:p>
        </p:txBody>
      </p:sp>
    </p:spTree>
    <p:extLst>
      <p:ext uri="{BB962C8B-B14F-4D97-AF65-F5344CB8AC3E}">
        <p14:creationId xmlns:p14="http://schemas.microsoft.com/office/powerpoint/2010/main" val="4176664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1584B-8B59-B042-A5F9-9D3E453A9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536724C-BC60-AA9C-D0AE-5B7AED2D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8B1E5B-06A5-90ED-F19F-B2BCA3D0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47</a:t>
            </a:fld>
            <a:endParaRPr lang="it-IT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D0B3C485-0300-E039-DB18-6B2ED65829DD}"/>
              </a:ext>
            </a:extLst>
          </p:cNvPr>
          <p:cNvSpPr txBox="1">
            <a:spLocks/>
          </p:cNvSpPr>
          <p:nvPr/>
        </p:nvSpPr>
        <p:spPr>
          <a:xfrm>
            <a:off x="280218" y="2500733"/>
            <a:ext cx="11631561" cy="67389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Grazie per l’attenzione</a:t>
            </a:r>
          </a:p>
        </p:txBody>
      </p:sp>
      <p:sp>
        <p:nvSpPr>
          <p:cNvPr id="27" name="Segnaposto numero diapositiva 7">
            <a:extLst>
              <a:ext uri="{FF2B5EF4-FFF2-40B4-BE49-F238E27FC236}">
                <a16:creationId xmlns:a16="http://schemas.microsoft.com/office/drawing/2014/main" id="{3651AF8A-AF33-4FEE-7B99-9CD107E9ECFA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47</a:t>
            </a:fld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88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C854F-F292-FDAE-66AA-9B0C6020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0E11A61C-A6FC-E950-3CA1-8E73E71697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67138" y="795338"/>
            <a:ext cx="6138862" cy="685800"/>
          </a:xfrm>
        </p:spPr>
        <p:txBody>
          <a:bodyPr/>
          <a:lstStyle/>
          <a:p>
            <a:pPr algn="l"/>
            <a:endParaRPr lang="it-IT" altLang="it-IT" sz="1800"/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F4CF6DC9-1774-DDC0-2D69-35B681BD0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0CED9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846" name="Picture 30" descr="Immagineppt">
            <a:extLst>
              <a:ext uri="{FF2B5EF4-FFF2-40B4-BE49-F238E27FC236}">
                <a16:creationId xmlns:a16="http://schemas.microsoft.com/office/drawing/2014/main" id="{41851D99-4B07-3F2C-DD5E-780825F98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1434" r="243" b="34226"/>
          <a:stretch/>
        </p:blipFill>
        <p:spPr bwMode="auto">
          <a:xfrm>
            <a:off x="-1968" y="3429000"/>
            <a:ext cx="12193968" cy="35476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69DFE9-3429-FD5F-A2FD-4AA66CC684B5}"/>
              </a:ext>
            </a:extLst>
          </p:cNvPr>
          <p:cNvSpPr txBox="1"/>
          <p:nvPr/>
        </p:nvSpPr>
        <p:spPr>
          <a:xfrm>
            <a:off x="3015591" y="5487005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Tiziana D’Alfonso (tiziana.dalfonso@uniroma1.it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Daniele De Santis (daniele.desantis@uniroma1.it)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Mirko Giagnorio (mirko.giagnorio@uniroma1.it)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Giorgio Matteucci (giorgio.matteucci@uniroma1.it)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541C7A-9E82-6576-6197-7FDF5FCEA9BD}"/>
              </a:ext>
            </a:extLst>
          </p:cNvPr>
          <p:cNvSpPr/>
          <p:nvPr/>
        </p:nvSpPr>
        <p:spPr>
          <a:xfrm>
            <a:off x="0" y="3433586"/>
            <a:ext cx="2833352" cy="1073133"/>
          </a:xfrm>
          <a:prstGeom prst="rect">
            <a:avLst/>
          </a:prstGeom>
          <a:solidFill>
            <a:srgbClr val="822434"/>
          </a:solidFill>
          <a:ln>
            <a:solidFill>
              <a:srgbClr val="8224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96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42410-8FAA-C6FA-777D-B73C1F94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21A664-2791-C883-53E0-06D21578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5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077BF096-9CB6-814C-5F48-1AFE0E4A9E0C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Livelli Adeguati di Servizio (LAS) nel TPL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B620601C-F77B-ADFF-6A33-BFB08520D1AB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5</a:t>
            </a:fld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4F2BF7-2E9E-B823-A07C-4A4FC6C1E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56" y="5073890"/>
            <a:ext cx="11381571" cy="9958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1800" dirty="0"/>
              <a:t>La legge di bilancio 2025 (art. 1, comma 731) ha esteso al 2025 l'applicazione dei criteri di riparto del Fondo già applicati nel biennio 2023 - 2024 e differito al </a:t>
            </a:r>
            <a:r>
              <a:rPr lang="it-IT" sz="1800" b="1" dirty="0"/>
              <a:t>30 giugno 2025</a:t>
            </a:r>
            <a:r>
              <a:rPr lang="it-IT" sz="1800" dirty="0"/>
              <a:t>, </a:t>
            </a:r>
            <a:r>
              <a:rPr lang="it-IT" sz="1800" b="1" dirty="0"/>
              <a:t>il termine per l'emanazione del decreto MIT che dovrà definire gli indicatori per determinare i livelli adeguati di servizio, i quali saranno applicabili dal 2026.</a:t>
            </a:r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0F0D5446-461D-EBFC-265A-32E40BEB4B66}"/>
              </a:ext>
            </a:extLst>
          </p:cNvPr>
          <p:cNvSpPr txBox="1">
            <a:spLocks/>
          </p:cNvSpPr>
          <p:nvPr/>
        </p:nvSpPr>
        <p:spPr>
          <a:xfrm>
            <a:off x="442257" y="977772"/>
            <a:ext cx="4854020" cy="382764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900" dirty="0"/>
              <a:t>Definizione introdotta nel D.L. n. 50/2017: «</a:t>
            </a:r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dei servizi coerente al raggiungimento degli </a:t>
            </a:r>
            <a:r>
              <a:rPr lang="it-IT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di soddisfazione della domanda </a:t>
            </a:r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mobilità, assicurando l’eliminazione di servizi sulle stesse direttrici e privilegiando soluzioni innovative e di minor costo per fornire servizi di mobilità nelle </a:t>
            </a:r>
            <a:r>
              <a:rPr lang="it-IT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aree a domanda </a:t>
            </a:r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debole, quali scelte di </a:t>
            </a:r>
            <a:r>
              <a:rPr lang="it-IT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sostituzione modale</a:t>
            </a:r>
            <a:r>
              <a:rPr lang="it-IT" sz="1900" dirty="0"/>
              <a:t>» </a:t>
            </a:r>
            <a:r>
              <a:rPr lang="it-IT" sz="1700" dirty="0"/>
              <a:t>(art. 27 comma 6).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1900" dirty="0"/>
              <a:t>Le Regioni provvedono alla determinazione dei LAS in funzione dei criteri che Ministero delle Infrastrutture e dei Trasporti definirà con apposito decreto.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04CE07A-3F67-C963-93C9-4560B303C7A5}"/>
              </a:ext>
            </a:extLst>
          </p:cNvPr>
          <p:cNvSpPr txBox="1">
            <a:spLocks/>
          </p:cNvSpPr>
          <p:nvPr/>
        </p:nvSpPr>
        <p:spPr>
          <a:xfrm>
            <a:off x="5580288" y="974274"/>
            <a:ext cx="6243540" cy="383114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1600" dirty="0"/>
              <a:t>Il D.L. n. 50/2017 (articolo 27, recentemente aggiornato con decreto legge n. 104/2023), stabilisce i criteri di riparto del Fondo TPL, in particolare tale ripartizione è effettuata: </a:t>
            </a:r>
          </a:p>
          <a:p>
            <a:pPr marL="361950" lvl="1" algn="just">
              <a:lnSpc>
                <a:spcPct val="100000"/>
              </a:lnSpc>
              <a:buFont typeface="Calibri" panose="020F0502020204030204" pitchFamily="34" charset="0"/>
              <a:buChar char="‒"/>
            </a:pPr>
            <a:r>
              <a:rPr lang="it-IT" sz="1600" dirty="0"/>
              <a:t>per una quota pari al </a:t>
            </a:r>
            <a:r>
              <a:rPr lang="it-IT" sz="1600" b="1" dirty="0"/>
              <a:t>50 per cento </a:t>
            </a:r>
            <a:r>
              <a:rPr lang="it-IT" sz="1600" dirty="0"/>
              <a:t>del Fondo, tenendo conto dei </a:t>
            </a:r>
            <a:r>
              <a:rPr lang="it-IT" sz="1600" b="1" dirty="0"/>
              <a:t>costi standard </a:t>
            </a:r>
          </a:p>
          <a:p>
            <a:pPr marL="361950" lvl="1" algn="just">
              <a:lnSpc>
                <a:spcPct val="100000"/>
              </a:lnSpc>
              <a:buFont typeface="Calibri" panose="020F0502020204030204" pitchFamily="34" charset="0"/>
              <a:buChar char="‒"/>
            </a:pPr>
            <a:r>
              <a:rPr lang="it-IT" sz="1600" dirty="0"/>
              <a:t>per una quota pari al </a:t>
            </a:r>
            <a:r>
              <a:rPr lang="it-IT" sz="1600" b="1" dirty="0"/>
              <a:t>50 per cento </a:t>
            </a:r>
            <a:r>
              <a:rPr lang="it-IT" sz="1600" dirty="0"/>
              <a:t>del Fondo, tenendo conto dei </a:t>
            </a:r>
            <a:r>
              <a:rPr lang="it-IT" sz="1600" b="1" dirty="0"/>
              <a:t>livelli adeguati dei servizi</a:t>
            </a:r>
            <a:r>
              <a:rPr lang="it-IT" sz="1600" dirty="0"/>
              <a:t> di trasporto pubblico locale e regionale applicati al complesso dei servizi di TPL erogati in ciascuna Regione</a:t>
            </a:r>
          </a:p>
          <a:p>
            <a:pPr marL="361950" lvl="1" algn="just">
              <a:lnSpc>
                <a:spcPct val="100000"/>
              </a:lnSpc>
              <a:buFont typeface="Calibri" panose="020F0502020204030204" pitchFamily="34" charset="0"/>
              <a:buChar char="‒"/>
            </a:pPr>
            <a:r>
              <a:rPr lang="it-IT" sz="1600" dirty="0"/>
              <a:t>(Art. 27, comma 2-ter) </a:t>
            </a:r>
            <a:r>
              <a:rPr lang="it-IT" sz="1600" b="1" dirty="0"/>
              <a:t>il riparto del Fondo non può determinare, per ciascuna regione</a:t>
            </a:r>
            <a:r>
              <a:rPr lang="it-IT" sz="1600" dirty="0"/>
              <a:t>, </a:t>
            </a:r>
            <a:r>
              <a:rPr lang="it-IT" sz="1600" b="1" dirty="0"/>
              <a:t>un'assegnazione di risorse inferiore a quella risultante dalla ripartizione del medesimo Fondo, per l'anno 2020 </a:t>
            </a:r>
            <a:r>
              <a:rPr lang="it-IT" sz="1600" dirty="0"/>
              <a:t>(al netto del canone di accesso all’infrastruttura ferroviaria ed eventuali decurtazioni per affidamenti non conformi al Reg.  1370/2007)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6FD576AD-945B-A501-4A8E-8BD399AC1B1D}"/>
              </a:ext>
            </a:extLst>
          </p:cNvPr>
          <p:cNvSpPr/>
          <p:nvPr/>
        </p:nvSpPr>
        <p:spPr>
          <a:xfrm rot="16200000">
            <a:off x="5337361" y="2764070"/>
            <a:ext cx="235811" cy="25155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78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52B145-ECB3-7978-F584-EC1085498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2794BD-BFE6-242D-88F6-054A6994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6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E1A7B585-07AE-C023-D6FB-15B9F2C4E1D6}"/>
              </a:ext>
            </a:extLst>
          </p:cNvPr>
          <p:cNvSpPr txBox="1">
            <a:spLocks/>
          </p:cNvSpPr>
          <p:nvPr/>
        </p:nvSpPr>
        <p:spPr>
          <a:xfrm>
            <a:off x="331734" y="667669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Tendenze sull’applicazione dei servizi minimi e dei LAS nel TPL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2EE5F3E6-A608-4E38-1E50-C3A1CAFC38C8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6</a:t>
            </a:fld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CA3ADA-5486-BD1F-EED8-1A39D160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67" y="1525626"/>
            <a:ext cx="11022869" cy="36155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it-IT" sz="2000" dirty="0"/>
              <a:t>La quantità di servizi di TPL offerta è raramente esplicitamente determinata in funzione della reale domanda di mobilità (sia </a:t>
            </a:r>
            <a:r>
              <a:rPr lang="it-IT" sz="2000" b="1" dirty="0"/>
              <a:t>effettiva</a:t>
            </a:r>
            <a:r>
              <a:rPr lang="it-IT" sz="2000" dirty="0"/>
              <a:t> che </a:t>
            </a:r>
            <a:r>
              <a:rPr lang="it-IT" sz="2000" b="1" dirty="0"/>
              <a:t>potenziale</a:t>
            </a:r>
            <a:r>
              <a:rPr lang="it-IT" sz="2000" dirty="0"/>
              <a:t> per il TPL)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it-IT" sz="2000" dirty="0"/>
              <a:t>Forte eterogeneità tra Regioni nelle definizioni di servizi minimi e LAS a causa della mancanza di indicazioni precise nella normativa nazionale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it-IT" sz="2000" b="1" dirty="0"/>
              <a:t>In attesa del decreto del Ministero delle Infrastrutture e dei Trasporti </a:t>
            </a:r>
            <a:r>
              <a:rPr lang="it-IT" sz="2000" dirty="0"/>
              <a:t>relativo ai criteri di definizione dei LAS, quest’ultimi spesso coincidono con il livello dei Servizi minimi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it-IT" sz="2000" dirty="0"/>
              <a:t>Livello dei Servizi minimi tipicamente coincide con servizi storicamente garantiti dalle risorse regionali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it-IT" sz="2000" dirty="0"/>
              <a:t>Unità di rete/Bacino spesso coincidenti con il territorio delle province 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99877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D211E-D063-850F-9CCC-6A28D8D1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7" y="562463"/>
            <a:ext cx="10515600" cy="562462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it-IT" sz="3000" b="1" dirty="0">
                <a:latin typeface="Arial Narrow" panose="020B0606020202030204" pitchFamily="34" charset="0"/>
              </a:rPr>
              <a:t>Gli obiettivi dello studio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40B31D-DE52-6154-29A9-F08E00AA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4182AF-5510-1897-5307-7A2D45EA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7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9A57F7-9368-059E-4458-78B01EA442D3}"/>
              </a:ext>
            </a:extLst>
          </p:cNvPr>
          <p:cNvSpPr txBox="1"/>
          <p:nvPr/>
        </p:nvSpPr>
        <p:spPr>
          <a:xfrm>
            <a:off x="648237" y="3823943"/>
            <a:ext cx="10812887" cy="23698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dirty="0"/>
              <a:t>Il </a:t>
            </a:r>
            <a:r>
              <a:rPr lang="it-IT" sz="2000" b="1" dirty="0"/>
              <a:t>perimetro</a:t>
            </a:r>
            <a:r>
              <a:rPr lang="it-IT" sz="2000" dirty="0"/>
              <a:t> dell’analisi: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Servizi erogati nelle </a:t>
            </a:r>
            <a:r>
              <a:rPr lang="it-IT" b="1" dirty="0"/>
              <a:t>regioni a statuto ordinario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I LAS vengono determinati in base alle </a:t>
            </a:r>
            <a:r>
              <a:rPr lang="it-IT" b="1" dirty="0"/>
              <a:t>infrastrutture esistenti </a:t>
            </a:r>
            <a:r>
              <a:rPr lang="it-IT" dirty="0"/>
              <a:t>escludendo nuovi investimenti infrastrutturali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b="1" dirty="0"/>
              <a:t>Quattro modalità </a:t>
            </a:r>
            <a:r>
              <a:rPr lang="it-IT" dirty="0"/>
              <a:t>per le quali è prevista la determinazione dei costi standard (D.M. 157/2018)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/>
              <a:t>Ferroviario Regionale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/>
              <a:t>Metropolitana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/>
              <a:t>Tram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400" dirty="0"/>
              <a:t>Autobus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766AC2-D4E3-5184-7DDD-AF887F724A2A}"/>
              </a:ext>
            </a:extLst>
          </p:cNvPr>
          <p:cNvSpPr txBox="1"/>
          <p:nvPr/>
        </p:nvSpPr>
        <p:spPr>
          <a:xfrm>
            <a:off x="648237" y="1287452"/>
            <a:ext cx="108128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dirty="0"/>
              <a:t>Questo studio si pone i seguenti </a:t>
            </a:r>
            <a:r>
              <a:rPr lang="it-IT" b="1" dirty="0"/>
              <a:t>obiettivi</a:t>
            </a:r>
            <a:r>
              <a:rPr lang="it-IT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determinare il costo (standard) </a:t>
            </a:r>
          </a:p>
          <a:p>
            <a:pPr lvl="1"/>
            <a:r>
              <a:rPr lang="it-IT" dirty="0"/>
              <a:t>dei servizi TPL attualmente erogati  </a:t>
            </a:r>
          </a:p>
          <a:p>
            <a:pPr lvl="1"/>
            <a:r>
              <a:rPr lang="it-IT" dirty="0"/>
              <a:t>dei servizi TPL che dovrebbero soddisfare la domanda di mobilità (LAS) 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misurare la quantità di risorse disponibili </a:t>
            </a:r>
            <a:r>
              <a:rPr lang="it-IT" dirty="0"/>
              <a:t>che oggi finanziano i servizi di TPL</a:t>
            </a:r>
          </a:p>
          <a:p>
            <a:pPr marL="457200" indent="-457200">
              <a:buFont typeface="+mj-lt"/>
              <a:buAutoNum type="arabicPeriod"/>
            </a:pPr>
            <a:r>
              <a:rPr lang="it-IT" b="1" dirty="0"/>
              <a:t>confrontare la quantità di risorse disponibili </a:t>
            </a:r>
          </a:p>
          <a:p>
            <a:pPr lvl="1"/>
            <a:r>
              <a:rPr lang="it-IT" dirty="0"/>
              <a:t>con i costi dei servizi esistenti </a:t>
            </a:r>
          </a:p>
          <a:p>
            <a:pPr lvl="1"/>
            <a:r>
              <a:rPr lang="it-IT" dirty="0"/>
              <a:t>con i costi dei servizi determinati con i LAS</a:t>
            </a:r>
          </a:p>
        </p:txBody>
      </p:sp>
    </p:spTree>
    <p:extLst>
      <p:ext uri="{BB962C8B-B14F-4D97-AF65-F5344CB8AC3E}">
        <p14:creationId xmlns:p14="http://schemas.microsoft.com/office/powerpoint/2010/main" val="20117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F488-E5FD-EAEA-B2D8-0EE695C07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D7B67E-008C-0977-85B6-AD340AEA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55C14F-9D30-0363-A5F6-B5D2DDC2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8</a:t>
            </a:fld>
            <a:endParaRPr lang="it-IT"/>
          </a:p>
        </p:txBody>
      </p:sp>
      <p:sp>
        <p:nvSpPr>
          <p:cNvPr id="5" name="Titolo 3">
            <a:extLst>
              <a:ext uri="{FF2B5EF4-FFF2-40B4-BE49-F238E27FC236}">
                <a16:creationId xmlns:a16="http://schemas.microsoft.com/office/drawing/2014/main" id="{EEF625C8-5563-B602-32B4-A10ABF760091}"/>
              </a:ext>
            </a:extLst>
          </p:cNvPr>
          <p:cNvSpPr txBox="1">
            <a:spLocks/>
          </p:cNvSpPr>
          <p:nvPr/>
        </p:nvSpPr>
        <p:spPr>
          <a:xfrm>
            <a:off x="560439" y="3091283"/>
            <a:ext cx="11631561" cy="673893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2. Il modello proposto per i LAS nel TPL</a:t>
            </a:r>
          </a:p>
        </p:txBody>
      </p:sp>
      <p:sp>
        <p:nvSpPr>
          <p:cNvPr id="27" name="Segnaposto numero diapositiva 7">
            <a:extLst>
              <a:ext uri="{FF2B5EF4-FFF2-40B4-BE49-F238E27FC236}">
                <a16:creationId xmlns:a16="http://schemas.microsoft.com/office/drawing/2014/main" id="{12BFA022-4D6B-23E3-B788-E2BC414B39A1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8</a:t>
            </a:fld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9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73B19-9281-4487-A984-ED0478823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AA780E-B8EA-D06B-4B21-52AF741C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5D6BD-6077-4366-BBFB-AF51178D1592}" type="slidenum">
              <a:rPr lang="it-IT" smtClean="0"/>
              <a:t>9</a:t>
            </a:fld>
            <a:endParaRPr lang="it-IT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C7A45A7D-BE8A-733C-8D24-DD9438DAEBAF}"/>
              </a:ext>
            </a:extLst>
          </p:cNvPr>
          <p:cNvSpPr txBox="1">
            <a:spLocks/>
          </p:cNvSpPr>
          <p:nvPr/>
        </p:nvSpPr>
        <p:spPr>
          <a:xfrm>
            <a:off x="280219" y="265314"/>
            <a:ext cx="11631561" cy="500732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it-IT" sz="3000" dirty="0">
                <a:solidFill>
                  <a:schemeClr val="tx1"/>
                </a:solidFill>
                <a:latin typeface="Arial Narrow" panose="020B0606020202030204" pitchFamily="34" charset="0"/>
              </a:rPr>
              <a:t>Caratteristiche generali del modello proposto</a:t>
            </a:r>
            <a:endParaRPr lang="it-IT" sz="3000" b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egnaposto numero diapositiva 7">
            <a:extLst>
              <a:ext uri="{FF2B5EF4-FFF2-40B4-BE49-F238E27FC236}">
                <a16:creationId xmlns:a16="http://schemas.microsoft.com/office/drawing/2014/main" id="{DED3D6ED-3835-8DE7-87E6-AE64A180C13C}"/>
              </a:ext>
            </a:extLst>
          </p:cNvPr>
          <p:cNvSpPr txBox="1">
            <a:spLocks/>
          </p:cNvSpPr>
          <p:nvPr/>
        </p:nvSpPr>
        <p:spPr>
          <a:xfrm>
            <a:off x="5044439" y="6414697"/>
            <a:ext cx="2103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it-IT" sz="1400" smtClean="0">
                <a:solidFill>
                  <a:schemeClr val="bg1"/>
                </a:solidFill>
              </a:rPr>
              <a:pPr algn="ctr"/>
              <a:t>9</a:t>
            </a:fld>
            <a:endParaRPr lang="nb-NO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E58F548-600D-C5B7-229C-0F49D685A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819" y="1285739"/>
                <a:ext cx="11285366" cy="4657861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</a:pPr>
                <a:r>
                  <a:rPr lang="it-IT" sz="2000" dirty="0"/>
                  <a:t>Il Modello determina i Livelli Adeguati dei Servizi (LAS) per ciascuna regione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sz="2000" dirty="0"/>
                  <a:t> e per ciascuna modalità di trasporto pubblico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it-IT" sz="2000" dirty="0"/>
                  <a:t> come la quantità di servizi di TPL dimensionati in misura adeguata, sulla base di </a:t>
                </a:r>
                <a:r>
                  <a:rPr lang="it-IT" sz="2000" b="1" dirty="0"/>
                  <a:t>principi di efficienza nella programmazione dei servizi</a:t>
                </a:r>
                <a:r>
                  <a:rPr lang="it-IT" sz="2000" dirty="0"/>
                  <a:t>, in funzione: </a:t>
                </a:r>
              </a:p>
              <a:p>
                <a:pPr marL="971550" lvl="1" indent="-514350" algn="just">
                  <a:lnSpc>
                    <a:spcPct val="100000"/>
                  </a:lnSpc>
                  <a:buAutoNum type="romanLcParenBoth"/>
                </a:pPr>
                <a:r>
                  <a:rPr lang="it-IT" sz="2000" dirty="0"/>
                  <a:t>della </a:t>
                </a:r>
                <a:r>
                  <a:rPr lang="it-IT" sz="2000" b="1" dirty="0"/>
                  <a:t>domanda esistente </a:t>
                </a:r>
                <a:r>
                  <a:rPr lang="it-IT" sz="2000" dirty="0"/>
                  <a:t>per i servizi di TPL (espressa in termini di passeggeri-km), e </a:t>
                </a:r>
              </a:p>
              <a:p>
                <a:pPr marL="971550" lvl="1" indent="-514350" algn="just">
                  <a:lnSpc>
                    <a:spcPct val="100000"/>
                  </a:lnSpc>
                  <a:buAutoNum type="romanLcParenBoth"/>
                </a:pPr>
                <a:r>
                  <a:rPr lang="it-IT" sz="2000" dirty="0"/>
                  <a:t>della </a:t>
                </a:r>
                <a:r>
                  <a:rPr lang="it-IT" sz="2000" b="1" dirty="0"/>
                  <a:t>domanda potenziale </a:t>
                </a:r>
                <a:r>
                  <a:rPr lang="it-IT" sz="2000" dirty="0"/>
                  <a:t>per i servizi TPL determinata dalla propensione allo </a:t>
                </a:r>
                <a:r>
                  <a:rPr lang="it-IT" sz="2000" i="1" dirty="0"/>
                  <a:t>switch modale </a:t>
                </a:r>
                <a:r>
                  <a:rPr lang="it-IT" sz="2000" dirty="0"/>
                  <a:t>da mezzo privato a mezzo pubblico (espressa in termini di passeggeri-km). </a:t>
                </a:r>
              </a:p>
              <a:p>
                <a:pPr algn="just">
                  <a:lnSpc>
                    <a:spcPct val="100000"/>
                  </a:lnSpc>
                </a:pPr>
                <a:r>
                  <a:rPr lang="it-IT" sz="2000" b="1" dirty="0"/>
                  <a:t>Due componenti</a:t>
                </a:r>
              </a:p>
              <a:p>
                <a:pPr lvl="1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it-IT" sz="1600" dirty="0"/>
                  <a:t>LAS misurati in funzione degli </a:t>
                </a:r>
                <a:r>
                  <a:rPr lang="it-IT" sz="1600" b="1" dirty="0"/>
                  <a:t>spostamenti urbani (intra-comunali)</a:t>
                </a:r>
                <a:endParaRPr lang="it-IT" sz="1600" i="1" dirty="0">
                  <a:latin typeface="Cambria Math" panose="02040503050406030204" pitchFamily="18" charset="0"/>
                </a:endParaRPr>
              </a:p>
              <a:p>
                <a:pPr lvl="1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it-IT" sz="1600" dirty="0"/>
                  <a:t>LAS misurati in funzione degli </a:t>
                </a:r>
                <a:r>
                  <a:rPr lang="it-IT" sz="1600" b="1" dirty="0"/>
                  <a:t>spostamenti extra-urbani (inter-comunali)</a:t>
                </a:r>
                <a:endParaRPr lang="it-IT" sz="1600" dirty="0"/>
              </a:p>
              <a:p>
                <a:pPr algn="just">
                  <a:lnSpc>
                    <a:spcPct val="100000"/>
                  </a:lnSpc>
                </a:pPr>
                <a:endParaRPr lang="it-IT" sz="2000" dirty="0"/>
              </a:p>
              <a:p>
                <a:pPr algn="just">
                  <a:lnSpc>
                    <a:spcPct val="100000"/>
                  </a:lnSpc>
                </a:pPr>
                <a:r>
                  <a:rPr lang="it-IT" sz="2000" dirty="0"/>
                  <a:t>Il modello assume che le infrastrutture dei sistemi di trasporto ferroviario regionale, metropolitana, tram non vengano modificate rispetto all’assetto attuale: i </a:t>
                </a:r>
                <a:r>
                  <a:rPr lang="it-IT" sz="2000" b="1" dirty="0"/>
                  <a:t>LAS vengono determinati in base alle infrastrutture esistenti escludendo nuovi investimenti infrastrutturali.</a:t>
                </a:r>
              </a:p>
              <a:p>
                <a:pPr algn="just">
                  <a:lnSpc>
                    <a:spcPct val="100000"/>
                  </a:lnSpc>
                </a:pPr>
                <a:endParaRPr lang="it-IT" sz="20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it-IT" sz="2000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1E58F548-600D-C5B7-229C-0F49D685A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819" y="1285739"/>
                <a:ext cx="11285366" cy="4657861"/>
              </a:xfrm>
              <a:blipFill>
                <a:blip r:embed="rId2"/>
                <a:stretch>
                  <a:fillRect l="-486" t="-785" r="-540" b="-19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5347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5147</Words>
  <Application>Microsoft Office PowerPoint</Application>
  <PresentationFormat>Widescreen</PresentationFormat>
  <Paragraphs>428</Paragraphs>
  <Slides>48</Slides>
  <Notes>10</Notes>
  <HiddenSlides>9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60" baseType="lpstr">
      <vt:lpstr>Aptos</vt:lpstr>
      <vt:lpstr>Arial</vt:lpstr>
      <vt:lpstr>Arial Narrow</vt:lpstr>
      <vt:lpstr>Calibri</vt:lpstr>
      <vt:lpstr>Calibri </vt:lpstr>
      <vt:lpstr>Calibri Light</vt:lpstr>
      <vt:lpstr>Cambria Math</vt:lpstr>
      <vt:lpstr>Courier New</vt:lpstr>
      <vt:lpstr>Symbol</vt:lpstr>
      <vt:lpstr>Times New Roman</vt:lpstr>
      <vt:lpstr>Wingdings</vt:lpstr>
      <vt:lpstr>Tema di Office</vt:lpstr>
      <vt:lpstr>L’adeguatezza delle risorse per il finanziamento del trasporto pubblico locale: il contesto e le proposte  26 giugno 2025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obiettivi dello studio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Spostamenti giornalieri per modalità – Istat</vt:lpstr>
      <vt:lpstr>Spostamenti giornalieri per modalità – Istat</vt:lpstr>
      <vt:lpstr>Spostamenti annui per modalità</vt:lpstr>
      <vt:lpstr>Distanza degli spostamenti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Simulazioni</vt:lpstr>
      <vt:lpstr>LAS - criteri di efficienza</vt:lpstr>
      <vt:lpstr>LAS - Risultati</vt:lpstr>
      <vt:lpstr>LAS - Risultati</vt:lpstr>
      <vt:lpstr>LAS - Risultati</vt:lpstr>
      <vt:lpstr>LAS - Risultati</vt:lpstr>
      <vt:lpstr>LAS - Risultati</vt:lpstr>
      <vt:lpstr>4 - La determinazione dei Costi Standard per i servizi TPL</vt:lpstr>
      <vt:lpstr>Presentazione standard di PowerPoint</vt:lpstr>
      <vt:lpstr>Costi Standard</vt:lpstr>
      <vt:lpstr>Costi Standard - Ipotesi</vt:lpstr>
      <vt:lpstr>Costi Standard - Risultati</vt:lpstr>
      <vt:lpstr>Costi Standard - Risultati</vt:lpstr>
      <vt:lpstr>5 - Simulazioni sui fabbisogni standard e confronto con il Fondo TPL</vt:lpstr>
      <vt:lpstr>Risorse stanziate per il TPL</vt:lpstr>
      <vt:lpstr>Risorse stanziate per il TPL</vt:lpstr>
      <vt:lpstr>Fabbisogni Standard vs. Risorse stanziate per il TPL</vt:lpstr>
      <vt:lpstr>6 – Considerazioni conclusive</vt:lpstr>
      <vt:lpstr>L’importanza dei dati</vt:lpstr>
      <vt:lpstr>Fabbisogni e risorse</vt:lpstr>
      <vt:lpstr>Fabbisogni e risorse</vt:lpstr>
      <vt:lpstr>Fondo nazionale TPL e federalismo fiscale</vt:lpstr>
      <vt:lpstr>Sfide per il comparto del TPL con Autobus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TPL su autobus</dc:title>
  <dc:creator>Autore2</dc:creator>
  <cp:lastModifiedBy>Giorgio Matteucci</cp:lastModifiedBy>
  <cp:revision>918</cp:revision>
  <cp:lastPrinted>2025-06-11T11:36:26Z</cp:lastPrinted>
  <dcterms:created xsi:type="dcterms:W3CDTF">2015-05-26T15:31:16Z</dcterms:created>
  <dcterms:modified xsi:type="dcterms:W3CDTF">2025-06-25T14:34:26Z</dcterms:modified>
</cp:coreProperties>
</file>